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1" r:id="rId2"/>
    <p:sldId id="271" r:id="rId3"/>
    <p:sldId id="304" r:id="rId4"/>
    <p:sldId id="305" r:id="rId5"/>
    <p:sldId id="306" r:id="rId6"/>
    <p:sldId id="307" r:id="rId7"/>
    <p:sldId id="308" r:id="rId8"/>
    <p:sldId id="309" r:id="rId9"/>
    <p:sldId id="300" r:id="rId10"/>
    <p:sldId id="301" r:id="rId11"/>
    <p:sldId id="302" r:id="rId12"/>
    <p:sldId id="303" r:id="rId13"/>
    <p:sldId id="310" r:id="rId14"/>
    <p:sldId id="277" r:id="rId15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181A"/>
    <a:srgbClr val="AC4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544C22-EC13-4D2B-BB53-07ACC9C2DCD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544C22-EC13-4D2B-BB53-07ACC9C2DCD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DE934FF-F4E1-47C5-9CA5-30A81DDE2BE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17905" y="5362575"/>
            <a:ext cx="9963150" cy="14605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0" y="50036"/>
            <a:ext cx="1219199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500" b="1" dirty="0">
                <a:solidFill>
                  <a:schemeClr val="bg1"/>
                </a:solidFill>
              </a:rPr>
              <a:t>DANIEL 9:24-27</a:t>
            </a:r>
          </a:p>
          <a:p>
            <a:pPr algn="ctr"/>
            <a:r>
              <a:rPr lang="en-ZA" altLang="en-US" sz="3200" b="1" dirty="0">
                <a:solidFill>
                  <a:schemeClr val="bg1"/>
                </a:solidFill>
              </a:rPr>
              <a:t>REMEMBER THIS IS SPECIFIC TO THE NATION OF ISRAEL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003300" y="5007610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981055" y="4986020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9"/>
          <p:cNvSpPr txBox="1"/>
          <p:nvPr/>
        </p:nvSpPr>
        <p:spPr>
          <a:xfrm>
            <a:off x="3026410" y="4402455"/>
            <a:ext cx="59480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>
                <a:solidFill>
                  <a:srgbClr val="FF0000"/>
                </a:solidFill>
              </a:rPr>
              <a:t>70 WEEKS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1829435" y="1276350"/>
            <a:ext cx="8342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This prophecy was given by Daniel while in exile under the Babylonian rule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1841500" y="2233930"/>
            <a:ext cx="713295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to </a:t>
            </a:r>
            <a:r>
              <a:rPr lang="en-ZA" altLang="en-US">
                <a:solidFill>
                  <a:schemeClr val="accent1"/>
                </a:solidFill>
              </a:rPr>
              <a:t>end rebellion...</a:t>
            </a:r>
            <a:endParaRPr lang="en-US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to end sin…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to atone for iniquity…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to bring in everlasting righteousness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to seal up </a:t>
            </a:r>
            <a:r>
              <a:rPr lang="en-ZA" altLang="en-US">
                <a:solidFill>
                  <a:schemeClr val="accent1"/>
                </a:solidFill>
              </a:rPr>
              <a:t>the prophetic </a:t>
            </a:r>
            <a:r>
              <a:rPr lang="en-US">
                <a:solidFill>
                  <a:schemeClr val="accent1"/>
                </a:solidFill>
              </a:rPr>
              <a:t>vision…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/>
                </a:solidFill>
              </a:rPr>
              <a:t>to anoint the most holy place…</a:t>
            </a:r>
          </a:p>
        </p:txBody>
      </p:sp>
      <p:sp>
        <p:nvSpPr>
          <p:cNvPr id="6" name="Text Box 5"/>
          <p:cNvSpPr txBox="1"/>
          <p:nvPr/>
        </p:nvSpPr>
        <p:spPr>
          <a:xfrm rot="5400000">
            <a:off x="72390" y="5185410"/>
            <a:ext cx="1163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b="1">
                <a:solidFill>
                  <a:schemeClr val="bg1"/>
                </a:solidFill>
              </a:rPr>
              <a:t>DECREE</a:t>
            </a:r>
          </a:p>
        </p:txBody>
      </p:sp>
      <p:sp>
        <p:nvSpPr>
          <p:cNvPr id="11" name="Text Box 10"/>
          <p:cNvSpPr txBox="1"/>
          <p:nvPr/>
        </p:nvSpPr>
        <p:spPr>
          <a:xfrm rot="5400000">
            <a:off x="10817860" y="5087302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SECOND</a:t>
            </a:r>
          </a:p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COMING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2419985" y="5753735"/>
            <a:ext cx="715899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dirty="0">
                <a:solidFill>
                  <a:srgbClr val="FF0000"/>
                </a:solidFill>
              </a:rPr>
              <a:t>70 WEEKS (</a:t>
            </a:r>
            <a:r>
              <a:rPr lang="en-ZA" sz="2500" b="0" i="0" u="none" strike="noStrike" baseline="0" dirty="0" err="1">
                <a:solidFill>
                  <a:srgbClr val="FF0000"/>
                </a:solidFill>
                <a:latin typeface="+mj-lt"/>
              </a:rPr>
              <a:t>shâbûa</a:t>
            </a:r>
            <a:r>
              <a:rPr lang="en-ZA" sz="2500" b="0" i="0" u="none" strike="noStrike" baseline="0" dirty="0">
                <a:solidFill>
                  <a:srgbClr val="FF0000"/>
                </a:solidFill>
                <a:latin typeface="+mj-lt"/>
              </a:rPr>
              <a:t>‛)</a:t>
            </a:r>
            <a:r>
              <a:rPr lang="en-ZA" altLang="en-US" sz="25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ZA" altLang="en-US" sz="2500" dirty="0">
                <a:solidFill>
                  <a:srgbClr val="FF0000"/>
                </a:solidFill>
              </a:rPr>
              <a:t>OF YEARS (70 X 7 = 490)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2419985" y="6334760"/>
            <a:ext cx="71589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000">
                <a:solidFill>
                  <a:srgbClr val="FFFF00"/>
                </a:solidFill>
              </a:rPr>
              <a:t>GODS PROPHETIC CLOCK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6449" y="4804666"/>
            <a:ext cx="9963150" cy="14605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3011170" y="279400"/>
            <a:ext cx="59480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GOD'S PROPHETIC CLOCK</a:t>
            </a:r>
            <a:endParaRPr lang="en-ZA" altLang="en-US" sz="3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61209" y="4449701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938964" y="4428111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9"/>
          <p:cNvSpPr txBox="1"/>
          <p:nvPr/>
        </p:nvSpPr>
        <p:spPr>
          <a:xfrm>
            <a:off x="3903899" y="5112078"/>
            <a:ext cx="4235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rgbClr val="FF0000"/>
                </a:solidFill>
              </a:rPr>
              <a:t>70 WEEKS (490YRS)</a:t>
            </a:r>
          </a:p>
        </p:txBody>
      </p:sp>
      <p:cxnSp>
        <p:nvCxnSpPr>
          <p:cNvPr id="2" name="Straight Connector 1"/>
          <p:cNvCxnSpPr/>
          <p:nvPr/>
        </p:nvCxnSpPr>
        <p:spPr>
          <a:xfrm>
            <a:off x="991689" y="2893951"/>
            <a:ext cx="4353560" cy="19685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976449" y="253898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345249" y="253898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345249" y="161823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68084" y="1836676"/>
            <a:ext cx="35433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/>
          <p:nvPr/>
        </p:nvSpPr>
        <p:spPr>
          <a:xfrm rot="5400000">
            <a:off x="16964" y="4627501"/>
            <a:ext cx="1163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b="1">
                <a:solidFill>
                  <a:schemeClr val="accent1"/>
                </a:solidFill>
              </a:rPr>
              <a:t>DECREE</a:t>
            </a:r>
          </a:p>
        </p:txBody>
      </p:sp>
      <p:sp>
        <p:nvSpPr>
          <p:cNvPr id="16" name="Text Box 15"/>
          <p:cNvSpPr txBox="1"/>
          <p:nvPr/>
        </p:nvSpPr>
        <p:spPr>
          <a:xfrm rot="5400000">
            <a:off x="10823077" y="4482086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accent1"/>
                </a:solidFill>
              </a:rPr>
              <a:t>SECOND</a:t>
            </a:r>
          </a:p>
          <a:p>
            <a:pPr algn="ctr"/>
            <a:r>
              <a:rPr lang="en-ZA" altLang="en-US" b="1" dirty="0">
                <a:solidFill>
                  <a:schemeClr val="accent1"/>
                </a:solidFill>
              </a:rPr>
              <a:t>COMING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433014" y="253898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8"/>
          <p:cNvSpPr txBox="1"/>
          <p:nvPr/>
        </p:nvSpPr>
        <p:spPr>
          <a:xfrm>
            <a:off x="594185" y="2137785"/>
            <a:ext cx="1351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7 WEEKS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2713492" y="2193546"/>
            <a:ext cx="1351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62 WEEKS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6503489" y="2646013"/>
            <a:ext cx="2664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CHURCH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058219" y="2911096"/>
            <a:ext cx="879475" cy="0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058219" y="253898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954839" y="253898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22"/>
          <p:cNvSpPr txBox="1"/>
          <p:nvPr/>
        </p:nvSpPr>
        <p:spPr>
          <a:xfrm>
            <a:off x="9724844" y="2103614"/>
            <a:ext cx="148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1 WEEK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10298884" y="2938401"/>
            <a:ext cx="3975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5" name="Text Box 24"/>
          <p:cNvSpPr txBox="1"/>
          <p:nvPr/>
        </p:nvSpPr>
        <p:spPr>
          <a:xfrm>
            <a:off x="634819" y="2938401"/>
            <a:ext cx="1163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49</a:t>
            </a:r>
          </a:p>
        </p:txBody>
      </p:sp>
      <p:sp>
        <p:nvSpPr>
          <p:cNvPr id="26" name="Text Box 25"/>
          <p:cNvSpPr txBox="1"/>
          <p:nvPr/>
        </p:nvSpPr>
        <p:spPr>
          <a:xfrm>
            <a:off x="2624274" y="2938401"/>
            <a:ext cx="1529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434 YEARS</a:t>
            </a:r>
          </a:p>
        </p:txBody>
      </p:sp>
      <p:sp>
        <p:nvSpPr>
          <p:cNvPr id="27" name="Text Box 26"/>
          <p:cNvSpPr txBox="1"/>
          <p:nvPr/>
        </p:nvSpPr>
        <p:spPr>
          <a:xfrm>
            <a:off x="4763589" y="3306701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CLOCK STOPS</a:t>
            </a:r>
          </a:p>
        </p:txBody>
      </p:sp>
      <p:sp>
        <p:nvSpPr>
          <p:cNvPr id="28" name="Text Box 27"/>
          <p:cNvSpPr txBox="1"/>
          <p:nvPr/>
        </p:nvSpPr>
        <p:spPr>
          <a:xfrm>
            <a:off x="9343210" y="3302891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CLOCK STARTS</a:t>
            </a:r>
          </a:p>
        </p:txBody>
      </p:sp>
      <p:sp>
        <p:nvSpPr>
          <p:cNvPr id="29" name="Text Box 27">
            <a:extLst>
              <a:ext uri="{FF2B5EF4-FFF2-40B4-BE49-F238E27FC236}">
                <a16:creationId xmlns:a16="http://schemas.microsoft.com/office/drawing/2014/main" id="{00806349-F5FA-47D5-A9B0-68A44AAED960}"/>
              </a:ext>
            </a:extLst>
          </p:cNvPr>
          <p:cNvSpPr txBox="1"/>
          <p:nvPr/>
        </p:nvSpPr>
        <p:spPr>
          <a:xfrm>
            <a:off x="379549" y="3302891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CLOCK STARTS</a:t>
            </a:r>
          </a:p>
        </p:txBody>
      </p:sp>
      <p:sp>
        <p:nvSpPr>
          <p:cNvPr id="30" name="Text Box 26">
            <a:extLst>
              <a:ext uri="{FF2B5EF4-FFF2-40B4-BE49-F238E27FC236}">
                <a16:creationId xmlns:a16="http://schemas.microsoft.com/office/drawing/2014/main" id="{C4174580-45B7-4AC2-B281-785C235F9CEA}"/>
              </a:ext>
            </a:extLst>
          </p:cNvPr>
          <p:cNvSpPr txBox="1"/>
          <p:nvPr/>
        </p:nvSpPr>
        <p:spPr>
          <a:xfrm>
            <a:off x="10466095" y="3316226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CLOCK STOPS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0AE96-C490-44C5-9E42-8D1011D5AB41}"/>
              </a:ext>
            </a:extLst>
          </p:cNvPr>
          <p:cNvSpPr txBox="1"/>
          <p:nvPr/>
        </p:nvSpPr>
        <p:spPr>
          <a:xfrm>
            <a:off x="238428" y="5313554"/>
            <a:ext cx="961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444BC</a:t>
            </a:r>
          </a:p>
          <a:p>
            <a:r>
              <a:rPr lang="en-US" sz="1200" dirty="0" err="1">
                <a:solidFill>
                  <a:schemeClr val="accent3">
                    <a:lumMod val="85000"/>
                  </a:schemeClr>
                </a:solidFill>
              </a:rPr>
              <a:t>Artaxeres</a:t>
            </a:r>
            <a:endParaRPr lang="en-US" sz="1200" dirty="0">
              <a:solidFill>
                <a:schemeClr val="accent3">
                  <a:lumMod val="85000"/>
                </a:schemeClr>
              </a:solidFill>
            </a:endParaRPr>
          </a:p>
          <a:p>
            <a:r>
              <a:rPr lang="en-US" sz="1200" dirty="0" err="1">
                <a:solidFill>
                  <a:schemeClr val="accent3">
                    <a:lumMod val="85000"/>
                  </a:schemeClr>
                </a:solidFill>
              </a:rPr>
              <a:t>Neh</a:t>
            </a:r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 2:5-8</a:t>
            </a:r>
            <a:endParaRPr lang="en-ZA" sz="1200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7AC94B-A71F-4B07-AA85-69204F2A2D84}"/>
              </a:ext>
            </a:extLst>
          </p:cNvPr>
          <p:cNvSpPr txBox="1"/>
          <p:nvPr/>
        </p:nvSpPr>
        <p:spPr>
          <a:xfrm>
            <a:off x="702189" y="5994070"/>
            <a:ext cx="994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Rebuilding</a:t>
            </a:r>
          </a:p>
          <a:p>
            <a:pPr algn="ctr"/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of </a:t>
            </a:r>
          </a:p>
          <a:p>
            <a:pPr algn="ctr"/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Jerusalem</a:t>
            </a:r>
            <a:endParaRPr lang="en-ZA" sz="1200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721E12-9E75-4CCF-B3B2-77804DCE9768}"/>
              </a:ext>
            </a:extLst>
          </p:cNvPr>
          <p:cNvSpPr txBox="1"/>
          <p:nvPr/>
        </p:nvSpPr>
        <p:spPr>
          <a:xfrm>
            <a:off x="4670637" y="5989660"/>
            <a:ext cx="994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Cutting off of the</a:t>
            </a:r>
          </a:p>
          <a:p>
            <a:pPr algn="ctr"/>
            <a:r>
              <a:rPr lang="en-US" sz="1200" dirty="0">
                <a:solidFill>
                  <a:schemeClr val="accent3">
                    <a:lumMod val="85000"/>
                  </a:schemeClr>
                </a:solidFill>
              </a:rPr>
              <a:t>Messiah</a:t>
            </a:r>
            <a:endParaRPr lang="en-ZA" sz="1200" dirty="0">
              <a:solidFill>
                <a:schemeClr val="accent3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FC0502E-7471-4A99-BA01-2858D4998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83" y="0"/>
            <a:ext cx="2915478" cy="6858542"/>
          </a:xfrm>
          <a:prstGeom prst="rect">
            <a:avLst/>
          </a:prstGeom>
        </p:spPr>
      </p:pic>
      <p:sp>
        <p:nvSpPr>
          <p:cNvPr id="24" name="Text Box 6">
            <a:extLst>
              <a:ext uri="{FF2B5EF4-FFF2-40B4-BE49-F238E27FC236}">
                <a16:creationId xmlns:a16="http://schemas.microsoft.com/office/drawing/2014/main" id="{C02C7FEF-E8FF-49FF-B5B8-638D01848B17}"/>
              </a:ext>
            </a:extLst>
          </p:cNvPr>
          <p:cNvSpPr txBox="1"/>
          <p:nvPr/>
        </p:nvSpPr>
        <p:spPr>
          <a:xfrm>
            <a:off x="388593" y="395274"/>
            <a:ext cx="291547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</a:rPr>
              <a:t>DANIEL 2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706675FD-8877-477F-B853-35779B200F3D}"/>
              </a:ext>
            </a:extLst>
          </p:cNvPr>
          <p:cNvSpPr txBox="1"/>
          <p:nvPr/>
        </p:nvSpPr>
        <p:spPr>
          <a:xfrm>
            <a:off x="291344" y="2228671"/>
            <a:ext cx="344128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dirty="0">
                <a:solidFill>
                  <a:schemeClr val="bg1"/>
                </a:solidFill>
              </a:rPr>
              <a:t>DANIEL IS GIVEN UNDERSTANDING INTO HUMANITIES FUTURE AND THE KINGDOMS THAT WILL RULE OVER THE REGION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CD62FD5-20EB-4978-B2D5-46AFE14DE390}"/>
              </a:ext>
            </a:extLst>
          </p:cNvPr>
          <p:cNvCxnSpPr/>
          <p:nvPr/>
        </p:nvCxnSpPr>
        <p:spPr bwMode="auto">
          <a:xfrm>
            <a:off x="7606748" y="543339"/>
            <a:ext cx="0" cy="4373218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8" name="Text Box 6">
            <a:extLst>
              <a:ext uri="{FF2B5EF4-FFF2-40B4-BE49-F238E27FC236}">
                <a16:creationId xmlns:a16="http://schemas.microsoft.com/office/drawing/2014/main" id="{FA813F60-B77F-4689-A450-5F256C871568}"/>
              </a:ext>
            </a:extLst>
          </p:cNvPr>
          <p:cNvSpPr txBox="1"/>
          <p:nvPr/>
        </p:nvSpPr>
        <p:spPr>
          <a:xfrm>
            <a:off x="8136834" y="1797784"/>
            <a:ext cx="34412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dirty="0">
                <a:solidFill>
                  <a:schemeClr val="bg1"/>
                </a:solidFill>
              </a:rPr>
              <a:t>HISTORY CONFIRMS THESE KINGDOMS REIGN OVER THE REGION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3D3D1507-1711-46EA-A3CF-DB138739781E}"/>
              </a:ext>
            </a:extLst>
          </p:cNvPr>
          <p:cNvSpPr txBox="1"/>
          <p:nvPr/>
        </p:nvSpPr>
        <p:spPr>
          <a:xfrm>
            <a:off x="7739277" y="4485670"/>
            <a:ext cx="41613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b="1" dirty="0">
                <a:solidFill>
                  <a:srgbClr val="FF0000"/>
                </a:solidFill>
              </a:rPr>
              <a:t>WE ARE LIVING AT THIS POINT IN HISTORY</a:t>
            </a:r>
          </a:p>
        </p:txBody>
      </p:sp>
    </p:spTree>
    <p:extLst>
      <p:ext uri="{BB962C8B-B14F-4D97-AF65-F5344CB8AC3E}">
        <p14:creationId xmlns:p14="http://schemas.microsoft.com/office/powerpoint/2010/main" val="185988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>
            <a:cxnSpLocks/>
          </p:cNvCxnSpPr>
          <p:nvPr/>
        </p:nvCxnSpPr>
        <p:spPr>
          <a:xfrm flipV="1">
            <a:off x="3332479" y="5759132"/>
            <a:ext cx="3611246" cy="1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321365" y="5375275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943725" y="5375275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943725" y="4395756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66560" y="4660264"/>
            <a:ext cx="35433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/>
          <p:nvPr/>
        </p:nvSpPr>
        <p:spPr>
          <a:xfrm rot="5400000">
            <a:off x="2750819" y="4547648"/>
            <a:ext cx="1163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b="1" dirty="0">
                <a:solidFill>
                  <a:schemeClr val="accent1"/>
                </a:solidFill>
              </a:rPr>
              <a:t>DECREE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6124575" y="3793602"/>
            <a:ext cx="1807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b="1" dirty="0">
                <a:solidFill>
                  <a:schemeClr val="accent1"/>
                </a:solidFill>
              </a:rPr>
              <a:t>CUTTING OFF</a:t>
            </a:r>
          </a:p>
          <a:p>
            <a:r>
              <a:rPr lang="en-ZA" altLang="en-US" b="1" dirty="0">
                <a:solidFill>
                  <a:schemeClr val="accent1"/>
                </a:solidFill>
              </a:rPr>
              <a:t>THE MESSIAH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F09FA5C-5A51-4B3A-A406-F6417191A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25594" y="-4623242"/>
            <a:ext cx="3740811" cy="12867165"/>
          </a:xfrm>
          <a:prstGeom prst="rect">
            <a:avLst/>
          </a:prstGeom>
        </p:spPr>
      </p:pic>
      <p:sp>
        <p:nvSpPr>
          <p:cNvPr id="26" name="Text Box 15">
            <a:extLst>
              <a:ext uri="{FF2B5EF4-FFF2-40B4-BE49-F238E27FC236}">
                <a16:creationId xmlns:a16="http://schemas.microsoft.com/office/drawing/2014/main" id="{FC2BF3F0-677F-4684-8756-11CD8B52D703}"/>
              </a:ext>
            </a:extLst>
          </p:cNvPr>
          <p:cNvSpPr txBox="1"/>
          <p:nvPr/>
        </p:nvSpPr>
        <p:spPr>
          <a:xfrm rot="5400000">
            <a:off x="9601200" y="3969761"/>
            <a:ext cx="116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chemeClr val="accent1"/>
                </a:solidFill>
              </a:rPr>
              <a:t>SECOND</a:t>
            </a:r>
          </a:p>
          <a:p>
            <a:pPr algn="ctr"/>
            <a:r>
              <a:rPr lang="en-ZA" altLang="en-US" b="1" dirty="0">
                <a:solidFill>
                  <a:schemeClr val="accent1"/>
                </a:solidFill>
              </a:rPr>
              <a:t>COMING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89BC3DA-1C56-4FB4-8F14-B731FC19BC28}"/>
              </a:ext>
            </a:extLst>
          </p:cNvPr>
          <p:cNvCxnSpPr/>
          <p:nvPr/>
        </p:nvCxnSpPr>
        <p:spPr>
          <a:xfrm>
            <a:off x="9303385" y="5759131"/>
            <a:ext cx="879475" cy="0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66E9F14-60BC-457E-8076-FD0119BBEB6D}"/>
              </a:ext>
            </a:extLst>
          </p:cNvPr>
          <p:cNvCxnSpPr/>
          <p:nvPr/>
        </p:nvCxnSpPr>
        <p:spPr>
          <a:xfrm>
            <a:off x="9303385" y="5375274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239AB47-9870-44FF-A16A-3D2ABAE6BD93}"/>
              </a:ext>
            </a:extLst>
          </p:cNvPr>
          <p:cNvCxnSpPr/>
          <p:nvPr/>
        </p:nvCxnSpPr>
        <p:spPr>
          <a:xfrm>
            <a:off x="10182860" y="5375274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5">
            <a:extLst>
              <a:ext uri="{FF2B5EF4-FFF2-40B4-BE49-F238E27FC236}">
                <a16:creationId xmlns:a16="http://schemas.microsoft.com/office/drawing/2014/main" id="{827F24D3-C26A-470D-8171-CE0B1667618B}"/>
              </a:ext>
            </a:extLst>
          </p:cNvPr>
          <p:cNvSpPr txBox="1"/>
          <p:nvPr/>
        </p:nvSpPr>
        <p:spPr>
          <a:xfrm>
            <a:off x="9060815" y="4825681"/>
            <a:ext cx="1363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000" b="1" dirty="0">
                <a:solidFill>
                  <a:schemeClr val="bg1"/>
                </a:solidFill>
              </a:rPr>
              <a:t>1 WEEK</a:t>
            </a:r>
          </a:p>
        </p:txBody>
      </p:sp>
      <p:sp>
        <p:nvSpPr>
          <p:cNvPr id="33" name="Text Box 5">
            <a:extLst>
              <a:ext uri="{FF2B5EF4-FFF2-40B4-BE49-F238E27FC236}">
                <a16:creationId xmlns:a16="http://schemas.microsoft.com/office/drawing/2014/main" id="{2DA5B48C-7214-4354-857C-C1031C918C60}"/>
              </a:ext>
            </a:extLst>
          </p:cNvPr>
          <p:cNvSpPr txBox="1"/>
          <p:nvPr/>
        </p:nvSpPr>
        <p:spPr>
          <a:xfrm>
            <a:off x="4417692" y="4824450"/>
            <a:ext cx="1537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000" b="1" dirty="0">
                <a:solidFill>
                  <a:schemeClr val="bg1"/>
                </a:solidFill>
              </a:rPr>
              <a:t>69 WEEKS</a:t>
            </a:r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85B99495-B58F-4EA2-A633-92FC2B993FDF}"/>
              </a:ext>
            </a:extLst>
          </p:cNvPr>
          <p:cNvSpPr txBox="1"/>
          <p:nvPr/>
        </p:nvSpPr>
        <p:spPr>
          <a:xfrm>
            <a:off x="6373495" y="5466743"/>
            <a:ext cx="3546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rgbClr val="FF0000"/>
                </a:solidFill>
              </a:rPr>
              <a:t>CHURCH</a:t>
            </a:r>
            <a:endParaRPr lang="en-ZA" altLang="en-US" sz="25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B7273B-AD61-44B2-913F-62B3326EB460}"/>
              </a:ext>
            </a:extLst>
          </p:cNvPr>
          <p:cNvSpPr txBox="1"/>
          <p:nvPr/>
        </p:nvSpPr>
        <p:spPr>
          <a:xfrm>
            <a:off x="2303430" y="6293705"/>
            <a:ext cx="16897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3">
                    <a:lumMod val="85000"/>
                  </a:schemeClr>
                </a:solidFill>
              </a:rPr>
              <a:t>444BC </a:t>
            </a:r>
            <a:r>
              <a:rPr lang="en-US" sz="1500" dirty="0" err="1">
                <a:solidFill>
                  <a:schemeClr val="accent3">
                    <a:lumMod val="85000"/>
                  </a:schemeClr>
                </a:solidFill>
              </a:rPr>
              <a:t>Artaxeres</a:t>
            </a:r>
            <a:endParaRPr lang="en-US" sz="1500" dirty="0">
              <a:solidFill>
                <a:schemeClr val="accent3">
                  <a:lumMod val="85000"/>
                </a:schemeClr>
              </a:solidFill>
            </a:endParaRPr>
          </a:p>
          <a:p>
            <a:r>
              <a:rPr lang="en-US" sz="1500" dirty="0" err="1">
                <a:solidFill>
                  <a:schemeClr val="accent3">
                    <a:lumMod val="85000"/>
                  </a:schemeClr>
                </a:solidFill>
              </a:rPr>
              <a:t>Neh</a:t>
            </a:r>
            <a:r>
              <a:rPr lang="en-US" sz="1500" dirty="0">
                <a:solidFill>
                  <a:schemeClr val="accent3">
                    <a:lumMod val="85000"/>
                  </a:schemeClr>
                </a:solidFill>
              </a:rPr>
              <a:t> 2:5-8</a:t>
            </a:r>
            <a:endParaRPr lang="en-ZA" sz="1500" dirty="0">
              <a:solidFill>
                <a:schemeClr val="accent3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65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6">
            <a:extLst>
              <a:ext uri="{FF2B5EF4-FFF2-40B4-BE49-F238E27FC236}">
                <a16:creationId xmlns:a16="http://schemas.microsoft.com/office/drawing/2014/main" id="{8BDCB703-FCFB-4AC5-8D76-10D794EBF1F4}"/>
              </a:ext>
            </a:extLst>
          </p:cNvPr>
          <p:cNvSpPr txBox="1"/>
          <p:nvPr/>
        </p:nvSpPr>
        <p:spPr>
          <a:xfrm>
            <a:off x="3121977" y="207963"/>
            <a:ext cx="59480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chemeClr val="bg1"/>
                </a:solidFill>
                <a:sym typeface="+mn-ea"/>
              </a:rPr>
              <a:t>FEET AND 10 TOES</a:t>
            </a:r>
            <a:endParaRPr lang="en-ZA" alt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1A104F51-D9DF-4F64-B001-D3EBAFFB6A71}"/>
              </a:ext>
            </a:extLst>
          </p:cNvPr>
          <p:cNvSpPr txBox="1"/>
          <p:nvPr/>
        </p:nvSpPr>
        <p:spPr>
          <a:xfrm>
            <a:off x="91208" y="1411971"/>
            <a:ext cx="2808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FALSE</a:t>
            </a:r>
          </a:p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PROPHET</a:t>
            </a:r>
            <a:endParaRPr lang="en-ZA" altLang="en-US" sz="3200" dirty="0">
              <a:solidFill>
                <a:schemeClr val="bg1"/>
              </a:solidFill>
            </a:endParaRP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63910ED8-5AFE-4C4D-9611-C5CE9D395380}"/>
              </a:ext>
            </a:extLst>
          </p:cNvPr>
          <p:cNvSpPr txBox="1"/>
          <p:nvPr/>
        </p:nvSpPr>
        <p:spPr>
          <a:xfrm>
            <a:off x="2760984" y="1406073"/>
            <a:ext cx="2808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THE</a:t>
            </a:r>
          </a:p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BEAST</a:t>
            </a:r>
            <a:endParaRPr lang="en-ZA" altLang="en-US" sz="3200" dirty="0">
              <a:solidFill>
                <a:schemeClr val="bg1"/>
              </a:solidFill>
            </a:endParaRP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370ED5B3-D2F8-4E63-8886-9910FD2B0B59}"/>
              </a:ext>
            </a:extLst>
          </p:cNvPr>
          <p:cNvSpPr txBox="1"/>
          <p:nvPr/>
        </p:nvSpPr>
        <p:spPr>
          <a:xfrm>
            <a:off x="5953166" y="1406073"/>
            <a:ext cx="2808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THE</a:t>
            </a:r>
          </a:p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WOMAN</a:t>
            </a:r>
            <a:endParaRPr lang="en-ZA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82C4BC4A-E6AE-4E9C-A3F1-23D53C6902B2}"/>
              </a:ext>
            </a:extLst>
          </p:cNvPr>
          <p:cNvSpPr txBox="1"/>
          <p:nvPr/>
        </p:nvSpPr>
        <p:spPr>
          <a:xfrm>
            <a:off x="9145348" y="1406073"/>
            <a:ext cx="2808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THE</a:t>
            </a:r>
          </a:p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ANTICHRIST</a:t>
            </a:r>
            <a:endParaRPr lang="en-ZA" alt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C3EF10-4A6C-4F0C-A727-259DEE2AC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812" y="3765101"/>
            <a:ext cx="2745101" cy="1544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D8197D-6F57-4215-B2EB-1CBF84F4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731" y="3293423"/>
            <a:ext cx="2487473" cy="24874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634641-2A8B-4337-A57A-7E2259897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022" y="3429000"/>
            <a:ext cx="2959257" cy="22163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EDCD54-B1BF-4038-BFF0-504626600F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69" y="3293423"/>
            <a:ext cx="2054425" cy="2216322"/>
          </a:xfrm>
          <a:prstGeom prst="rect">
            <a:avLst/>
          </a:prstGeom>
        </p:spPr>
      </p:pic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FB0437CC-0797-41F8-9EE5-80210B1AF435}"/>
              </a:ext>
            </a:extLst>
          </p:cNvPr>
          <p:cNvSpPr/>
          <p:nvPr/>
        </p:nvSpPr>
        <p:spPr bwMode="auto">
          <a:xfrm>
            <a:off x="11980289" y="6591030"/>
            <a:ext cx="162721" cy="197893"/>
          </a:xfrm>
          <a:prstGeom prst="flowChartConnector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Z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5835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6">
            <a:extLst>
              <a:ext uri="{FF2B5EF4-FFF2-40B4-BE49-F238E27FC236}">
                <a16:creationId xmlns:a16="http://schemas.microsoft.com/office/drawing/2014/main" id="{8BDCB703-FCFB-4AC5-8D76-10D794EBF1F4}"/>
              </a:ext>
            </a:extLst>
          </p:cNvPr>
          <p:cNvSpPr txBox="1"/>
          <p:nvPr/>
        </p:nvSpPr>
        <p:spPr>
          <a:xfrm>
            <a:off x="2307589" y="215901"/>
            <a:ext cx="594804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chemeClr val="bg1"/>
                </a:solidFill>
                <a:sym typeface="+mn-ea"/>
              </a:rPr>
              <a:t>FALSE PROPHET</a:t>
            </a:r>
          </a:p>
          <a:p>
            <a:pPr algn="ctr"/>
            <a:r>
              <a:rPr lang="en-ZA" altLang="en-US" sz="2500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GLOBAL RELIGIOUS LEADER</a:t>
            </a:r>
            <a:endParaRPr lang="en-ZA" altLang="en-US" sz="2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EDCD54-B1BF-4038-BFF0-504626600F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975" y="207963"/>
            <a:ext cx="2054425" cy="2216322"/>
          </a:xfrm>
          <a:prstGeom prst="rect">
            <a:avLst/>
          </a:prstGeom>
        </p:spPr>
      </p:pic>
      <p:sp>
        <p:nvSpPr>
          <p:cNvPr id="11" name="Text Box 6">
            <a:extLst>
              <a:ext uri="{FF2B5EF4-FFF2-40B4-BE49-F238E27FC236}">
                <a16:creationId xmlns:a16="http://schemas.microsoft.com/office/drawing/2014/main" id="{39273C52-72DD-45E3-8132-0F96B39C4F40}"/>
              </a:ext>
            </a:extLst>
          </p:cNvPr>
          <p:cNvSpPr txBox="1"/>
          <p:nvPr/>
        </p:nvSpPr>
        <p:spPr>
          <a:xfrm>
            <a:off x="328613" y="1739268"/>
            <a:ext cx="907002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2 Horns like a lamb (appears to be religious)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Speaks like a dragon (satanically inspired)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Exercises the power of the beast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Through signs and wonders he deceives the world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Makes the world worship the beast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He makes an image of the beast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He gives life to the image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People are forced to worship the image or die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Causes people to receive a mark in forehead or right hand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Cannot buy or sell without the mark or name or number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Number of the beast is 666 (the number of a man)</a:t>
            </a:r>
            <a:endParaRPr lang="en-ZA" altLang="en-US" sz="25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7EAC29-9252-4199-B5DD-D8B0CAF722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299" y="5073281"/>
            <a:ext cx="2745101" cy="154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9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6">
            <a:extLst>
              <a:ext uri="{FF2B5EF4-FFF2-40B4-BE49-F238E27FC236}">
                <a16:creationId xmlns:a16="http://schemas.microsoft.com/office/drawing/2014/main" id="{8BDCB703-FCFB-4AC5-8D76-10D794EBF1F4}"/>
              </a:ext>
            </a:extLst>
          </p:cNvPr>
          <p:cNvSpPr txBox="1"/>
          <p:nvPr/>
        </p:nvSpPr>
        <p:spPr>
          <a:xfrm>
            <a:off x="2916001" y="195149"/>
            <a:ext cx="835818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chemeClr val="bg1"/>
                </a:solidFill>
                <a:sym typeface="+mn-ea"/>
              </a:rPr>
              <a:t>THE BEAST</a:t>
            </a:r>
          </a:p>
          <a:p>
            <a:pPr algn="ctr"/>
            <a:r>
              <a:rPr lang="en-ZA" altLang="en-US" sz="2500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GLOBAL GOVERMENT ANDTHE ANTICHRIST</a:t>
            </a:r>
            <a:endParaRPr lang="en-ZA" altLang="en-US" sz="2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39273C52-72DD-45E3-8132-0F96B39C4F40}"/>
              </a:ext>
            </a:extLst>
          </p:cNvPr>
          <p:cNvSpPr txBox="1"/>
          <p:nvPr/>
        </p:nvSpPr>
        <p:spPr>
          <a:xfrm>
            <a:off x="300037" y="2010730"/>
            <a:ext cx="1124596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chemeClr val="bg1"/>
                </a:solidFill>
              </a:rPr>
              <a:t>7 Heads (7 kingdoms)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chemeClr val="bg1"/>
                </a:solidFill>
              </a:rPr>
              <a:t>10 Horns and 10 Crowns (The 10 kings of the 7</a:t>
            </a:r>
            <a:r>
              <a:rPr lang="en-ZA" altLang="en-US" sz="2500" baseline="30000" dirty="0">
                <a:solidFill>
                  <a:schemeClr val="bg1"/>
                </a:solidFill>
              </a:rPr>
              <a:t>th</a:t>
            </a:r>
            <a:r>
              <a:rPr lang="en-ZA" altLang="en-US" sz="2500" dirty="0">
                <a:solidFill>
                  <a:schemeClr val="bg1"/>
                </a:solidFill>
              </a:rPr>
              <a:t> kingdom)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chemeClr val="bg1"/>
                </a:solidFill>
              </a:rPr>
              <a:t>Like a leopard, feet like a bear and a mouth like a 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Dragon (</a:t>
            </a:r>
            <a:r>
              <a:rPr lang="en-US" altLang="en-US" sz="2500" dirty="0" err="1">
                <a:solidFill>
                  <a:schemeClr val="bg1"/>
                </a:solidFill>
              </a:rPr>
              <a:t>satan</a:t>
            </a:r>
            <a:r>
              <a:rPr lang="en-US" altLang="en-US" sz="2500" dirty="0">
                <a:solidFill>
                  <a:schemeClr val="bg1"/>
                </a:solidFill>
              </a:rPr>
              <a:t>) gives him power, his seat &amp; great authority</a:t>
            </a:r>
            <a:endParaRPr lang="en-ZA" altLang="en-US" sz="25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1 head dies &amp; is healed (antichrist mimics the resurrection)</a:t>
            </a:r>
            <a:endParaRPr lang="en-ZA" altLang="en-US" sz="25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People worship the dragon &amp; beast (worship of </a:t>
            </a:r>
            <a:r>
              <a:rPr lang="en-US" altLang="en-US" sz="2500" dirty="0" err="1">
                <a:solidFill>
                  <a:schemeClr val="bg1"/>
                </a:solidFill>
              </a:rPr>
              <a:t>satan</a:t>
            </a:r>
            <a:r>
              <a:rPr lang="en-US" altLang="en-US" sz="2500" dirty="0">
                <a:solidFill>
                  <a:schemeClr val="bg1"/>
                </a:solidFill>
              </a:rPr>
              <a:t> through the antichrist)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chemeClr val="bg1"/>
                </a:solidFill>
              </a:rPr>
              <a:t>Antichrist is given power over the earth for 42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Receives all power (becomes world leader)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All Nations worship him (receives global worship)</a:t>
            </a:r>
            <a:endParaRPr lang="en-ZA" altLang="en-US" sz="25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chemeClr val="bg1"/>
                </a:solidFill>
              </a:rPr>
              <a:t>Blasphemes God and persecutes the s</a:t>
            </a:r>
            <a:r>
              <a:rPr lang="en-US" altLang="en-US" sz="2500" dirty="0" err="1">
                <a:solidFill>
                  <a:schemeClr val="bg1"/>
                </a:solidFill>
              </a:rPr>
              <a:t>aints</a:t>
            </a:r>
            <a:endParaRPr lang="en-US" altLang="en-US" sz="25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256B4-E8A9-49B9-B686-86F1942E8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0" y="195149"/>
            <a:ext cx="2745101" cy="1544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BEE596-A0CF-4041-8B80-8D299EE2F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022" y="4443413"/>
            <a:ext cx="2959257" cy="221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8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6">
            <a:extLst>
              <a:ext uri="{FF2B5EF4-FFF2-40B4-BE49-F238E27FC236}">
                <a16:creationId xmlns:a16="http://schemas.microsoft.com/office/drawing/2014/main" id="{8BDCB703-FCFB-4AC5-8D76-10D794EBF1F4}"/>
              </a:ext>
            </a:extLst>
          </p:cNvPr>
          <p:cNvSpPr txBox="1"/>
          <p:nvPr/>
        </p:nvSpPr>
        <p:spPr>
          <a:xfrm>
            <a:off x="1314451" y="202583"/>
            <a:ext cx="798195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chemeClr val="bg1"/>
                </a:solidFill>
                <a:sym typeface="+mn-ea"/>
              </a:rPr>
              <a:t>THE WOMAN</a:t>
            </a:r>
          </a:p>
          <a:p>
            <a:pPr algn="ctr"/>
            <a:r>
              <a:rPr lang="en-US" altLang="en-US" sz="25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Verdana" panose="020B0604030504040204" pitchFamily="34" charset="0"/>
              </a:rPr>
              <a:t>GLOBAL RELIGION</a:t>
            </a:r>
            <a:endParaRPr lang="en-ZA" altLang="en-US" sz="25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39273C52-72DD-45E3-8132-0F96B39C4F40}"/>
              </a:ext>
            </a:extLst>
          </p:cNvPr>
          <p:cNvSpPr txBox="1"/>
          <p:nvPr/>
        </p:nvSpPr>
        <p:spPr>
          <a:xfrm>
            <a:off x="-1" y="2325776"/>
            <a:ext cx="1233011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Woman sitting on a scarlet colored beast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Full of names of blasphemy, clothed in purple, red, gold, precious stones &amp; pearls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Golden cup in her hand full of abominations, filthiness and fornications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Woman was drunk with the blood of the saints and martyrs of Jesus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The woman  is that great city(situated on 7 hills) reigning over the kings of the earth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altLang="en-US" sz="25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7 kings: 5 are fallen, the 6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r>
              <a:rPr lang="en-US" altLang="en-US" sz="2500" dirty="0">
                <a:solidFill>
                  <a:schemeClr val="bg1"/>
                </a:solidFill>
              </a:rPr>
              <a:t> is, the 7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r>
              <a:rPr lang="en-US" altLang="en-US" sz="2500" dirty="0">
                <a:solidFill>
                  <a:schemeClr val="bg1"/>
                </a:solidFill>
              </a:rPr>
              <a:t> is to come and the 8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r>
              <a:rPr lang="en-US" altLang="en-US" sz="2500" dirty="0">
                <a:solidFill>
                  <a:schemeClr val="bg1"/>
                </a:solidFill>
              </a:rPr>
              <a:t> comes out of the 7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endParaRPr lang="en-US" altLang="en-US" sz="25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The beast is the 8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r>
              <a:rPr lang="en-US" altLang="en-US" sz="2500" dirty="0">
                <a:solidFill>
                  <a:schemeClr val="bg1"/>
                </a:solidFill>
              </a:rPr>
              <a:t> King and comes out of the 7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r>
              <a:rPr lang="en-US" altLang="en-US" sz="2500" dirty="0">
                <a:solidFill>
                  <a:schemeClr val="bg1"/>
                </a:solidFill>
              </a:rPr>
              <a:t> kingdom (10 Kings)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The 10 Kings (7</a:t>
            </a:r>
            <a:r>
              <a:rPr lang="en-US" altLang="en-US" sz="2500" baseline="30000" dirty="0">
                <a:solidFill>
                  <a:schemeClr val="bg1"/>
                </a:solidFill>
              </a:rPr>
              <a:t>th</a:t>
            </a:r>
            <a:r>
              <a:rPr lang="en-US" altLang="en-US" sz="2500" dirty="0">
                <a:solidFill>
                  <a:schemeClr val="bg1"/>
                </a:solidFill>
              </a:rPr>
              <a:t> kingdom) will hate the whore and will destroy her</a:t>
            </a:r>
            <a:endParaRPr lang="en-ZA" altLang="en-US" sz="25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500" dirty="0">
                <a:solidFill>
                  <a:schemeClr val="bg1"/>
                </a:solidFill>
              </a:rPr>
              <a:t>Antichrist only reigns for one hour with the 10 Kings before receiving total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4CF799-72A4-4609-9C93-E9EA9F8635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868" y="202583"/>
            <a:ext cx="2487473" cy="2487473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678D408D-B1F4-48FA-A4A4-1EF23347C15A}"/>
              </a:ext>
            </a:extLst>
          </p:cNvPr>
          <p:cNvSpPr/>
          <p:nvPr/>
        </p:nvSpPr>
        <p:spPr bwMode="auto">
          <a:xfrm>
            <a:off x="11980289" y="6591030"/>
            <a:ext cx="162721" cy="197893"/>
          </a:xfrm>
          <a:prstGeom prst="flowChartConnector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Z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335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17905" y="5002883"/>
            <a:ext cx="9963150" cy="14605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3008950" y="131551"/>
            <a:ext cx="59480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dirty="0">
                <a:solidFill>
                  <a:schemeClr val="bg1"/>
                </a:solidFill>
                <a:sym typeface="+mn-ea"/>
              </a:rPr>
              <a:t>DANIELS 70th WEEK</a:t>
            </a:r>
            <a:endParaRPr lang="en-ZA" altLang="en-US" sz="3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02665" y="4647918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980420" y="4626328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/>
          <p:nvPr/>
        </p:nvSpPr>
        <p:spPr>
          <a:xfrm rot="16200000">
            <a:off x="261601" y="3519275"/>
            <a:ext cx="1514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sz="2000" b="1" dirty="0">
                <a:solidFill>
                  <a:srgbClr val="7030A0"/>
                </a:solidFill>
              </a:rPr>
              <a:t>PRE-TRIB</a:t>
            </a:r>
          </a:p>
          <a:p>
            <a:r>
              <a:rPr lang="en-ZA" altLang="en-US" sz="2000" b="1" dirty="0">
                <a:solidFill>
                  <a:srgbClr val="7030A0"/>
                </a:solidFill>
              </a:rPr>
              <a:t>RAPTURE</a:t>
            </a:r>
          </a:p>
        </p:txBody>
      </p:sp>
      <p:sp>
        <p:nvSpPr>
          <p:cNvPr id="16" name="Text Box 15"/>
          <p:cNvSpPr txBox="1"/>
          <p:nvPr/>
        </p:nvSpPr>
        <p:spPr>
          <a:xfrm rot="5400000">
            <a:off x="10545619" y="4272543"/>
            <a:ext cx="187388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b="1" dirty="0">
                <a:solidFill>
                  <a:schemeClr val="accent1"/>
                </a:solidFill>
              </a:rPr>
              <a:t>SECOND</a:t>
            </a:r>
          </a:p>
          <a:p>
            <a:pPr algn="ctr"/>
            <a:r>
              <a:rPr lang="en-ZA" altLang="en-US" sz="2500" b="1" dirty="0">
                <a:solidFill>
                  <a:schemeClr val="accent1"/>
                </a:solidFill>
              </a:rPr>
              <a:t>COMING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6050209" y="4647918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26"/>
          <p:cNvSpPr txBox="1"/>
          <p:nvPr/>
        </p:nvSpPr>
        <p:spPr>
          <a:xfrm>
            <a:off x="2734310" y="3873218"/>
            <a:ext cx="16300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3 1/2 YEARS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42 MONTHS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1</a:t>
            </a:r>
            <a:r>
              <a:rPr lang="en-GB" altLang="en-ZA" b="1">
                <a:solidFill>
                  <a:schemeClr val="bg1"/>
                </a:solidFill>
              </a:rPr>
              <a:t>2</a:t>
            </a:r>
            <a:r>
              <a:rPr lang="en-ZA" altLang="en-US" b="1">
                <a:solidFill>
                  <a:schemeClr val="bg1"/>
                </a:solidFill>
              </a:rPr>
              <a:t>60 DAYS</a:t>
            </a:r>
          </a:p>
        </p:txBody>
      </p:sp>
      <p:sp>
        <p:nvSpPr>
          <p:cNvPr id="30" name="Text Box 29"/>
          <p:cNvSpPr txBox="1"/>
          <p:nvPr/>
        </p:nvSpPr>
        <p:spPr>
          <a:xfrm>
            <a:off x="7660005" y="3873218"/>
            <a:ext cx="16300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3 1/2 YEARS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42 MONTHS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1</a:t>
            </a:r>
            <a:r>
              <a:rPr lang="en-GB" altLang="en-ZA" b="1">
                <a:solidFill>
                  <a:schemeClr val="bg1"/>
                </a:solidFill>
              </a:rPr>
              <a:t>2</a:t>
            </a:r>
            <a:r>
              <a:rPr lang="en-ZA" altLang="en-US" b="1">
                <a:solidFill>
                  <a:schemeClr val="bg1"/>
                </a:solidFill>
              </a:rPr>
              <a:t>60 DAYS</a:t>
            </a:r>
          </a:p>
        </p:txBody>
      </p:sp>
      <p:sp>
        <p:nvSpPr>
          <p:cNvPr id="31" name="Text Box 30"/>
          <p:cNvSpPr txBox="1"/>
          <p:nvPr/>
        </p:nvSpPr>
        <p:spPr>
          <a:xfrm>
            <a:off x="4818714" y="6173188"/>
            <a:ext cx="255457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 b="1" dirty="0">
                <a:solidFill>
                  <a:srgbClr val="FF0000"/>
                </a:solidFill>
              </a:rPr>
              <a:t>7 YEARS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2851785" y="970633"/>
            <a:ext cx="626491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b="1">
                <a:solidFill>
                  <a:schemeClr val="accent2">
                    <a:lumMod val="40000"/>
                    <a:lumOff val="60000"/>
                  </a:schemeClr>
                </a:solidFill>
              </a:rPr>
              <a:t>BELIEVERS JUDGEMENT - HEAVEN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2850518" y="1757822"/>
            <a:ext cx="626491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500" b="1" dirty="0">
                <a:solidFill>
                  <a:srgbClr val="FF0000"/>
                </a:solidFill>
              </a:rPr>
              <a:t>ISRAELS JUDGEMENT - EARTH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02665" y="1567533"/>
            <a:ext cx="9963150" cy="14605"/>
          </a:xfrm>
          <a:prstGeom prst="line">
            <a:avLst/>
          </a:prstGeom>
          <a:ln w="28575" cmpd="sng">
            <a:solidFill>
              <a:schemeClr val="accent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/>
          <p:cNvSpPr txBox="1"/>
          <p:nvPr/>
        </p:nvSpPr>
        <p:spPr>
          <a:xfrm>
            <a:off x="3442338" y="2233437"/>
            <a:ext cx="5092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(JACOBS TROUBLE / GREAT TRIBULATION)</a:t>
            </a:r>
          </a:p>
        </p:txBody>
      </p:sp>
      <p:sp>
        <p:nvSpPr>
          <p:cNvPr id="17" name="Text Box 32">
            <a:extLst>
              <a:ext uri="{FF2B5EF4-FFF2-40B4-BE49-F238E27FC236}">
                <a16:creationId xmlns:a16="http://schemas.microsoft.com/office/drawing/2014/main" id="{6D053E22-966D-4856-A2D6-219F63DCD208}"/>
              </a:ext>
            </a:extLst>
          </p:cNvPr>
          <p:cNvSpPr txBox="1"/>
          <p:nvPr/>
        </p:nvSpPr>
        <p:spPr>
          <a:xfrm>
            <a:off x="202882" y="5536283"/>
            <a:ext cx="1630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COVENANT</a:t>
            </a:r>
          </a:p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SIGNED</a:t>
            </a:r>
          </a:p>
        </p:txBody>
      </p:sp>
      <p:sp>
        <p:nvSpPr>
          <p:cNvPr id="18" name="Text Box 33">
            <a:extLst>
              <a:ext uri="{FF2B5EF4-FFF2-40B4-BE49-F238E27FC236}">
                <a16:creationId xmlns:a16="http://schemas.microsoft.com/office/drawing/2014/main" id="{AA85CC88-CC93-4656-AAAD-DA735C24F2B2}"/>
              </a:ext>
            </a:extLst>
          </p:cNvPr>
          <p:cNvSpPr txBox="1"/>
          <p:nvPr/>
        </p:nvSpPr>
        <p:spPr>
          <a:xfrm>
            <a:off x="5235186" y="5564787"/>
            <a:ext cx="1630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COVENANT</a:t>
            </a:r>
          </a:p>
          <a:p>
            <a:pPr algn="ctr"/>
            <a:r>
              <a:rPr lang="en-ZA" altLang="en-US" b="1" dirty="0">
                <a:solidFill>
                  <a:srgbClr val="FFFF00"/>
                </a:solidFill>
              </a:rPr>
              <a:t>BROKEN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E272A2DB-C008-2C4D-29BD-44E6B4F7C791}"/>
              </a:ext>
            </a:extLst>
          </p:cNvPr>
          <p:cNvSpPr txBox="1"/>
          <p:nvPr/>
        </p:nvSpPr>
        <p:spPr>
          <a:xfrm rot="16200000">
            <a:off x="5464373" y="3411871"/>
            <a:ext cx="174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sz="2000" b="1" dirty="0">
                <a:solidFill>
                  <a:srgbClr val="7030A0"/>
                </a:solidFill>
              </a:rPr>
              <a:t>PRE-WRATH</a:t>
            </a:r>
          </a:p>
          <a:p>
            <a:r>
              <a:rPr lang="en-ZA" altLang="en-US" sz="2000" b="1" dirty="0">
                <a:solidFill>
                  <a:srgbClr val="7030A0"/>
                </a:solidFill>
              </a:rPr>
              <a:t>RAPTURE</a:t>
            </a: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8429C118-7072-0B54-9A5A-49B14B33D2C3}"/>
              </a:ext>
            </a:extLst>
          </p:cNvPr>
          <p:cNvSpPr txBox="1"/>
          <p:nvPr/>
        </p:nvSpPr>
        <p:spPr>
          <a:xfrm rot="16200000">
            <a:off x="9812205" y="3474099"/>
            <a:ext cx="1620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altLang="en-US" sz="2000" b="1" dirty="0">
                <a:solidFill>
                  <a:srgbClr val="7030A0"/>
                </a:solidFill>
              </a:rPr>
              <a:t>POST TRIB</a:t>
            </a:r>
          </a:p>
          <a:p>
            <a:r>
              <a:rPr lang="en-ZA" altLang="en-US" sz="2000" b="1" dirty="0">
                <a:solidFill>
                  <a:srgbClr val="7030A0"/>
                </a:solidFill>
              </a:rPr>
              <a:t>RAPTURE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18540" y="5362575"/>
            <a:ext cx="9963150" cy="14605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2752725" y="234315"/>
            <a:ext cx="6686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>
                <a:solidFill>
                  <a:schemeClr val="bg1"/>
                </a:solidFill>
                <a:sym typeface="+mn-ea"/>
              </a:rPr>
              <a:t>FIRST HALF OF THE 70th WEEK</a:t>
            </a:r>
            <a:endParaRPr lang="en-ZA" altLang="en-US" sz="320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03300" y="5007610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981055" y="4986020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26"/>
          <p:cNvSpPr txBox="1"/>
          <p:nvPr/>
        </p:nvSpPr>
        <p:spPr>
          <a:xfrm>
            <a:off x="5280660" y="5753735"/>
            <a:ext cx="16300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3 1/2 YEARS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42 MONTHS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1360 DAYS</a:t>
            </a:r>
          </a:p>
        </p:txBody>
      </p:sp>
      <p:sp>
        <p:nvSpPr>
          <p:cNvPr id="33" name="Text Box 32"/>
          <p:cNvSpPr txBox="1"/>
          <p:nvPr/>
        </p:nvSpPr>
        <p:spPr>
          <a:xfrm rot="16200000">
            <a:off x="187960" y="3848100"/>
            <a:ext cx="1630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rgbClr val="FFFF00"/>
                </a:solidFill>
              </a:rPr>
              <a:t>COVENANT</a:t>
            </a:r>
          </a:p>
          <a:p>
            <a:pPr algn="ctr"/>
            <a:r>
              <a:rPr lang="en-ZA" altLang="en-US" b="1">
                <a:solidFill>
                  <a:srgbClr val="FFFF00"/>
                </a:solidFill>
              </a:rPr>
              <a:t>SIGNED</a:t>
            </a:r>
          </a:p>
        </p:txBody>
      </p:sp>
      <p:sp>
        <p:nvSpPr>
          <p:cNvPr id="34" name="Text Box 33"/>
          <p:cNvSpPr txBox="1"/>
          <p:nvPr/>
        </p:nvSpPr>
        <p:spPr>
          <a:xfrm rot="5400000">
            <a:off x="10165715" y="3848100"/>
            <a:ext cx="1630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rgbClr val="FFFF00"/>
                </a:solidFill>
              </a:rPr>
              <a:t>COVENANT</a:t>
            </a:r>
          </a:p>
          <a:p>
            <a:pPr algn="ctr"/>
            <a:r>
              <a:rPr lang="en-ZA" altLang="en-US" b="1">
                <a:solidFill>
                  <a:srgbClr val="FFFF00"/>
                </a:solidFill>
              </a:rPr>
              <a:t>BROKEN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1958975" y="1313815"/>
            <a:ext cx="8081645" cy="3553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The rise of the false prophet &amp; antichrist - Rev 13,17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The “1 Week Covenant” - Dan 9:27</a:t>
            </a: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Levitical priesthood reinstated - Dan9:27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Sealing of the 144 000 Jews - Rev 7:1-8</a:t>
            </a: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2 Witnesses - Rev 11:3-6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/>
          <p:nvPr/>
        </p:nvSpPr>
        <p:spPr>
          <a:xfrm>
            <a:off x="2752725" y="234315"/>
            <a:ext cx="6686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>
                <a:solidFill>
                  <a:schemeClr val="bg1"/>
                </a:solidFill>
                <a:sym typeface="+mn-ea"/>
              </a:rPr>
              <a:t>MID POINT OF THE 70th WEEK</a:t>
            </a:r>
            <a:endParaRPr lang="en-ZA" altLang="en-US" sz="3200">
              <a:solidFill>
                <a:schemeClr val="bg1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49530" y="1549400"/>
            <a:ext cx="12092305" cy="432426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rgbClr val="FF0000"/>
                </a:solidFill>
                <a:sym typeface="+mn-ea"/>
              </a:rPr>
              <a:t>Antichrist is given total control - Rev 13:1-10, 2 The 2:3-4</a:t>
            </a:r>
            <a:endParaRPr lang="en-ZA" altLang="en-US" sz="25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 dirty="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rgbClr val="FF0000"/>
                </a:solidFill>
                <a:sym typeface="+mn-ea"/>
              </a:rPr>
              <a:t>He kills the 2 witnesses - Rev 11:7-12</a:t>
            </a:r>
            <a:endParaRPr lang="en-ZA" altLang="en-US" sz="25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 dirty="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rgbClr val="FF0000"/>
                </a:solidFill>
                <a:sym typeface="+mn-ea"/>
              </a:rPr>
              <a:t>He violates the “Covenant” - Dan 9:27</a:t>
            </a:r>
            <a:endParaRPr lang="en-ZA" altLang="en-US" sz="25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 dirty="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rgbClr val="FF0000"/>
                </a:solidFill>
                <a:sym typeface="+mn-ea"/>
              </a:rPr>
              <a:t>He halts the “Sacrificial system” - Dan 9:27</a:t>
            </a:r>
            <a:endParaRPr lang="en-ZA" altLang="en-US" sz="25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 dirty="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rgbClr val="FF0000"/>
                </a:solidFill>
                <a:sym typeface="+mn-ea"/>
              </a:rPr>
              <a:t>The “Abomination of Desolation” - Dan 9:27,11:31,12:11 Math 24:15, 2 The 2:3-4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 dirty="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 dirty="0">
                <a:solidFill>
                  <a:srgbClr val="FF0000"/>
                </a:solidFill>
                <a:sym typeface="+mn-ea"/>
              </a:rPr>
              <a:t>Jews flee persecution - Math 24:15-20 &amp; Rev 12:6,14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95045" y="5739130"/>
            <a:ext cx="9963150" cy="14605"/>
          </a:xfrm>
          <a:prstGeom prst="line">
            <a:avLst/>
          </a:prstGeom>
          <a:ln w="762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2282190" y="234315"/>
            <a:ext cx="7157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3200">
                <a:solidFill>
                  <a:schemeClr val="bg1"/>
                </a:solidFill>
                <a:sym typeface="+mn-ea"/>
              </a:rPr>
              <a:t>SECOND HALF OF THE 70th WEEK</a:t>
            </a:r>
            <a:endParaRPr lang="en-ZA" altLang="en-US" sz="320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79805" y="5384165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957560" y="5362575"/>
            <a:ext cx="0" cy="76771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26"/>
          <p:cNvSpPr txBox="1"/>
          <p:nvPr/>
        </p:nvSpPr>
        <p:spPr>
          <a:xfrm>
            <a:off x="5280660" y="5879465"/>
            <a:ext cx="16300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chemeClr val="bg1"/>
                </a:solidFill>
              </a:rPr>
              <a:t>3 1/2 YEARS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42 MONTHS</a:t>
            </a:r>
          </a:p>
          <a:p>
            <a:pPr algn="ctr"/>
            <a:r>
              <a:rPr lang="en-ZA" altLang="en-US" b="1">
                <a:solidFill>
                  <a:schemeClr val="bg1"/>
                </a:solidFill>
              </a:rPr>
              <a:t>1360 DAYS</a:t>
            </a:r>
          </a:p>
        </p:txBody>
      </p:sp>
      <p:sp>
        <p:nvSpPr>
          <p:cNvPr id="34" name="Text Box 33"/>
          <p:cNvSpPr txBox="1"/>
          <p:nvPr/>
        </p:nvSpPr>
        <p:spPr>
          <a:xfrm rot="16200000">
            <a:off x="164465" y="4224655"/>
            <a:ext cx="1630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b="1">
                <a:solidFill>
                  <a:srgbClr val="FFFF00"/>
                </a:solidFill>
              </a:rPr>
              <a:t>COVENANT</a:t>
            </a:r>
          </a:p>
          <a:p>
            <a:pPr algn="ctr"/>
            <a:r>
              <a:rPr lang="en-ZA" altLang="en-US" b="1">
                <a:solidFill>
                  <a:srgbClr val="FFFF00"/>
                </a:solidFill>
              </a:rPr>
              <a:t>BROKEN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1444625" y="1039495"/>
            <a:ext cx="9301480" cy="4323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The beast kills the Jewish saints - Rev 7:9-16</a:t>
            </a: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God's “Wrath” poured out - Rev 8</a:t>
            </a: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Jews recognize and call for their Messiah - Zech 12:10, 13:6,9</a:t>
            </a: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Armageddon - Zech 12:1-9, Rev 19:11-21</a:t>
            </a:r>
            <a:endParaRPr lang="en-ZA" altLang="en-US" sz="250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The “Second Coming” - Rev 19:11-21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altLang="en-US" sz="2500">
              <a:solidFill>
                <a:srgbClr val="FF0000"/>
              </a:solidFill>
              <a:sym typeface="+mn-ea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altLang="en-US" sz="2500">
                <a:solidFill>
                  <a:srgbClr val="FF0000"/>
                </a:solidFill>
                <a:sym typeface="+mn-ea"/>
              </a:rPr>
              <a:t>The Church returns with Christ - Rev 19:11-21</a:t>
            </a:r>
          </a:p>
        </p:txBody>
      </p:sp>
      <p:sp>
        <p:nvSpPr>
          <p:cNvPr id="3" name="Text Box 2"/>
          <p:cNvSpPr txBox="1"/>
          <p:nvPr/>
        </p:nvSpPr>
        <p:spPr>
          <a:xfrm rot="5400000">
            <a:off x="10142220" y="4387850"/>
            <a:ext cx="16300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altLang="en-US" sz="2000" b="1">
                <a:solidFill>
                  <a:srgbClr val="FFFF00"/>
                </a:solidFill>
              </a:rPr>
              <a:t>SECOND</a:t>
            </a:r>
          </a:p>
          <a:p>
            <a:pPr algn="ctr"/>
            <a:r>
              <a:rPr lang="en-ZA" altLang="en-US" sz="2000" b="1">
                <a:solidFill>
                  <a:srgbClr val="FFFF00"/>
                </a:solidFill>
              </a:rPr>
              <a:t>COMING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468F6F-A88A-4A03-A0EE-707A54807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12" name="Text Box 6">
            <a:extLst>
              <a:ext uri="{FF2B5EF4-FFF2-40B4-BE49-F238E27FC236}">
                <a16:creationId xmlns:a16="http://schemas.microsoft.com/office/drawing/2014/main" id="{707A0886-2453-41F0-B145-63470C3E4605}"/>
              </a:ext>
            </a:extLst>
          </p:cNvPr>
          <p:cNvSpPr txBox="1"/>
          <p:nvPr/>
        </p:nvSpPr>
        <p:spPr>
          <a:xfrm>
            <a:off x="9143998" y="1767006"/>
            <a:ext cx="320722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chemeClr val="bg1"/>
                </a:solidFill>
              </a:rPr>
              <a:t>THE ROCK (JESUS)</a:t>
            </a:r>
          </a:p>
          <a:p>
            <a:r>
              <a:rPr lang="en-US" altLang="en-US" sz="2000" dirty="0">
                <a:solidFill>
                  <a:schemeClr val="bg1"/>
                </a:solidFill>
              </a:rPr>
              <a:t>DESTROYS THE IMAGE </a:t>
            </a:r>
          </a:p>
          <a:p>
            <a:r>
              <a:rPr lang="en-US" altLang="en-US" sz="2000" dirty="0">
                <a:solidFill>
                  <a:schemeClr val="bg1"/>
                </a:solidFill>
              </a:rPr>
              <a:t>(8 KINGDOMS)</a:t>
            </a:r>
          </a:p>
          <a:p>
            <a:endParaRPr lang="en-US" altLang="en-US" sz="2000" dirty="0">
              <a:solidFill>
                <a:schemeClr val="bg1"/>
              </a:solidFill>
            </a:endParaRPr>
          </a:p>
          <a:p>
            <a:r>
              <a:rPr lang="en-US" altLang="en-US" sz="2000" dirty="0">
                <a:solidFill>
                  <a:schemeClr val="bg1"/>
                </a:solidFill>
              </a:rPr>
              <a:t>JESUS SETS UP HIS EVERLASTING KINGDOM</a:t>
            </a:r>
          </a:p>
          <a:p>
            <a:endParaRPr lang="en-US" altLang="en-US" sz="2000" dirty="0">
              <a:solidFill>
                <a:schemeClr val="bg1"/>
              </a:solidFill>
            </a:endParaRPr>
          </a:p>
          <a:p>
            <a:r>
              <a:rPr lang="en-US" altLang="en-US" sz="2000" dirty="0">
                <a:solidFill>
                  <a:schemeClr val="bg1"/>
                </a:solidFill>
              </a:rPr>
              <a:t>THERE WILL BE </a:t>
            </a:r>
            <a:r>
              <a:rPr lang="en-US" altLang="en-US" sz="3000" dirty="0">
                <a:solidFill>
                  <a:schemeClr val="bg1"/>
                </a:solidFill>
              </a:rPr>
              <a:t>NO </a:t>
            </a:r>
            <a:r>
              <a:rPr lang="en-US" altLang="en-US" sz="2000" dirty="0">
                <a:solidFill>
                  <a:schemeClr val="bg1"/>
                </a:solidFill>
              </a:rPr>
              <a:t>OTHER KINGDOM</a:t>
            </a:r>
            <a:endParaRPr lang="en-ZA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81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ky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8890" y="-2540"/>
            <a:ext cx="12235180" cy="9176385"/>
          </a:xfrm>
          <a:prstGeom prst="rect">
            <a:avLst/>
          </a:prstGeom>
        </p:spPr>
      </p:pic>
      <p:pic>
        <p:nvPicPr>
          <p:cNvPr id="2" name="Content Placeholder 1" descr="Ready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-707390"/>
            <a:ext cx="12192000" cy="80035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17179</TotalTime>
  <Words>814</Words>
  <Application>Microsoft Office PowerPoint</Application>
  <PresentationFormat>Widescreen</PresentationFormat>
  <Paragraphs>177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Blue Waves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LAST DAY PROPHECY CONFERENCE</dc:title>
  <dc:creator>user</dc:creator>
  <cp:lastModifiedBy>Scott Wheeler</cp:lastModifiedBy>
  <cp:revision>58</cp:revision>
  <dcterms:created xsi:type="dcterms:W3CDTF">2020-01-14T16:06:00Z</dcterms:created>
  <dcterms:modified xsi:type="dcterms:W3CDTF">2022-05-10T06:54:22Z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1033-11.2.0.9150</vt:lpwstr>
  </property>
</Properties>
</file>