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72" r:id="rId3"/>
    <p:sldId id="261" r:id="rId4"/>
    <p:sldId id="271" r:id="rId5"/>
    <p:sldId id="267" r:id="rId6"/>
    <p:sldId id="262" r:id="rId7"/>
    <p:sldId id="274" r:id="rId8"/>
    <p:sldId id="277" r:id="rId9"/>
    <p:sldId id="275" r:id="rId10"/>
    <p:sldId id="276" r:id="rId11"/>
    <p:sldId id="278" r:id="rId12"/>
    <p:sldId id="257" r:id="rId13"/>
    <p:sldId id="2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7598C-8B75-4723-B27F-0CDEF8019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DE7331-8948-4FC3-B3F1-56208E0307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63F99-9BB5-4B10-991E-4E1C7BEA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0B311-7854-4421-87C9-F979755CA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3B6A3-2031-48C1-8920-21DFFD35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299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4CC58-FDA1-4551-BA04-3AC526EBC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8152E-C016-4168-BF52-1207D9B47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552D3-63C2-4722-85F2-94A2507E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ACCD4-E766-4FBE-B3C3-3E1949E4C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B3115-A5EA-4177-BB2C-5612F8D5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117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0E86C-268E-450E-A6F3-D7880030F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D9D92-4682-48BD-AFE9-F0269F355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A11EE-9A33-4681-842B-F621034BF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01DC5-92E4-4586-8987-8DD6CB116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2D37-B62D-422D-B201-30AABCB2F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86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AC8C-EB9F-4F0E-B945-5E46623F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28F5-FAC1-4D2E-94FE-DD361C34DF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DABFE8-66AF-4A6C-89D2-7EC352159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75964-74A7-4F09-9093-62E8A5C12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78F43-B0E8-4CA5-BE6C-B450AC819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10B851-1C63-4DEA-9FD1-7DE600483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01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B1023-DEA7-41E0-BDFA-1FFA82411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74720-0E2D-40BE-9C68-79422FA4A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268B3-E541-4FE9-BBC3-267BE9568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B28F87-0B5E-4E4D-8C8A-2BE08F8E33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0D1260-A3EE-4524-8844-311611C64D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739002-7367-4DD5-A4FC-A440BBA92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0D3CC5-7B87-46D7-A82B-DFBB3B47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59D26-14E2-487D-9306-605F5F9D8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11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59750-A8C2-49CD-9FAF-EE0BB5956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32215-9C1C-4E62-BE5E-BEB419FED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894E9B-1A45-4D84-847C-CA7991685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7AF68D-6A29-4EFE-A92F-9FBDEE3D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9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008241-1B72-4AC9-B77A-DBC31FE81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AF72F6-B34C-4655-AC7C-5D0B2EF17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09208-31D9-4B9F-8233-F9D98D79B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56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1200D-E322-4CE4-B691-2585D8F27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26F3B-26DA-4601-BE80-DC8C7A9A2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26D34-1130-47DC-B312-84022E9CF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F41FF-C946-4169-9A54-F858CA387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0AB7C-ED92-4054-92B7-D2F87D156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4F910C-E040-4BE5-BC46-2CC5AAD3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8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9B88-0D6D-4ACE-B98D-D01204D0A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4A6A0C-2B6D-4351-A83D-322B0B88A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C9D24-110B-4D5A-8CD8-F2B6B4002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8E10D5-2467-49FF-911D-366AC2EE5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5/10/2022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A33D2-C7AB-40A9-8948-2AEBFCCE2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2136-DD6E-42F4-9FFF-C8C48C1B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7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986E9-F786-4440-8745-F0B09FC93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7F88C5-99E4-41CD-A9AF-1CDF05EE7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67786-D589-4655-AD80-6D138D40A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D85BF-4EE4-4EB8-952C-612685D4E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2FBA0-D3F7-4FE7-874C-D23159040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2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9068AE-428C-4857-8C39-3DB6169633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98AE08-8955-4FCA-9113-C17BFF58C5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4BCD1-5A81-4F62-9C63-884B771A7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71575-0852-420A-A7DC-8161DE840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D4F96-4A73-417A-B254-3FC821CA7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8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272822-8070-4204-BC27-964D1C77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18EB5-E266-482D-915B-8D99F4CA1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64F4A-272F-4A19-95C2-819EACBC1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77A3D-6AEB-4370-9CEE-3ED4F4A94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4ECDE-F036-4846-83A5-ADCF59FE32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4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56452"/>
            <a:ext cx="12192000" cy="1345096"/>
          </a:xfrm>
        </p:spPr>
        <p:txBody>
          <a:bodyPr>
            <a:noAutofit/>
          </a:bodyPr>
          <a:lstStyle/>
          <a:p>
            <a:r>
              <a:rPr lang="en-US" sz="10500" b="1" dirty="0">
                <a:solidFill>
                  <a:schemeClr val="bg1"/>
                </a:solidFill>
                <a:latin typeface="Algerian" panose="04020705040A02060702" pitchFamily="82" charset="0"/>
              </a:rPr>
              <a:t>THE 2 COVENANTS</a:t>
            </a:r>
            <a:endParaRPr lang="en-ZA" sz="105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63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2704"/>
            <a:ext cx="12192000" cy="1345096"/>
          </a:xfrm>
        </p:spPr>
        <p:txBody>
          <a:bodyPr>
            <a:no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THE OLD COVENANT</a:t>
            </a:r>
            <a:endParaRPr lang="en-ZA" sz="7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FF60A-C7CF-4DA9-8497-2C38EF425AB7}"/>
              </a:ext>
            </a:extLst>
          </p:cNvPr>
          <p:cNvSpPr txBox="1"/>
          <p:nvPr/>
        </p:nvSpPr>
        <p:spPr>
          <a:xfrm>
            <a:off x="291548" y="2292625"/>
            <a:ext cx="1095954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PROMISED “SEED”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endParaRPr lang="en-US" sz="5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COVENANTS OF PROMISE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endParaRPr lang="en-US" sz="5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LAW</a:t>
            </a:r>
            <a:endParaRPr lang="en-ZA" sz="5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97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8" y="251792"/>
            <a:ext cx="11859064" cy="1195927"/>
          </a:xfrm>
        </p:spPr>
        <p:txBody>
          <a:bodyPr>
            <a:norm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THE PROMISED “SEED”</a:t>
            </a:r>
            <a:endParaRPr lang="en-ZA" sz="7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19A4D-634B-4162-A562-4CBEA6B72941}"/>
              </a:ext>
            </a:extLst>
          </p:cNvPr>
          <p:cNvSpPr txBox="1"/>
          <p:nvPr/>
        </p:nvSpPr>
        <p:spPr>
          <a:xfrm>
            <a:off x="166468" y="2666919"/>
            <a:ext cx="11859064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 15:1-6	THE PROMISED “SEED” </a:t>
            </a:r>
          </a:p>
          <a:p>
            <a:r>
              <a:rPr lang="en-US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A DESCENDANT IN WHO ALL NATIONS SHALL BE BLESSED</a:t>
            </a:r>
          </a:p>
          <a:p>
            <a:endParaRPr lang="en-US" sz="2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 22:17-18	THE PROMISE OF BECOMING A GREAT NATION</a:t>
            </a:r>
          </a:p>
          <a:p>
            <a:r>
              <a:rPr lang="en-US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NUMBERED AS SEA SAND(NATURAL) AND STARS (SPIRITUAL)</a:t>
            </a:r>
          </a:p>
          <a:p>
            <a:pPr algn="ctr"/>
            <a:endParaRPr lang="en-US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WAS TO BE A BLESSING IN THIS LINEAGE AND IN THE “SEED”</a:t>
            </a:r>
          </a:p>
        </p:txBody>
      </p:sp>
    </p:spTree>
    <p:extLst>
      <p:ext uri="{BB962C8B-B14F-4D97-AF65-F5344CB8AC3E}">
        <p14:creationId xmlns:p14="http://schemas.microsoft.com/office/powerpoint/2010/main" val="2602199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33134"/>
          </a:xfrm>
        </p:spPr>
        <p:txBody>
          <a:bodyPr>
            <a:no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THE COVENANTS OF PROMISE</a:t>
            </a:r>
            <a:endParaRPr lang="en-ZA" sz="7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19A4D-634B-4162-A562-4CBEA6B72941}"/>
              </a:ext>
            </a:extLst>
          </p:cNvPr>
          <p:cNvSpPr txBox="1"/>
          <p:nvPr/>
        </p:nvSpPr>
        <p:spPr>
          <a:xfrm>
            <a:off x="0" y="1586483"/>
            <a:ext cx="12192000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 12:1-4		THE CALL OF ABRAM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(TO BLESS HIM AND MAKE HIM INTO A GREAT NATION)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 15:18-21		THE COVENANT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(PROMISE OF LAND TO HIM AND HIS DECENDANTS FOREVER)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 17:1-13		THE COVENANT CONFIRMED BY CIRCUMCISION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 17:19-21		THE COVENANT CONFIRMED WITH ISAAC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 27:27-33, 28:1-4	THE COVENANT CONFIRMED WITH JACOB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 2:23-25		THE COVENANT REMEMBERED AFTER 400 YEARS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(Gen 15:13-14)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 19:3-6		GOD REMINDS MOSES OF HIS COVENANT</a:t>
            </a:r>
          </a:p>
          <a:p>
            <a:endParaRPr lang="en-US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ABRAHAM, ISAAC AND JACOB BECOME THE FATHERS OF THIS NATION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NATION WITH COVENANTS OF PROMISE</a:t>
            </a:r>
            <a:endParaRPr lang="en-ZA" sz="2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986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8" y="-219356"/>
            <a:ext cx="11859064" cy="1371673"/>
          </a:xfrm>
        </p:spPr>
        <p:txBody>
          <a:bodyPr>
            <a:norm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THE LAW</a:t>
            </a:r>
            <a:endParaRPr lang="en-ZA" sz="7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EFF9C7-E6E9-4114-B520-39E003BA9A04}"/>
              </a:ext>
            </a:extLst>
          </p:cNvPr>
          <p:cNvSpPr txBox="1"/>
          <p:nvPr/>
        </p:nvSpPr>
        <p:spPr>
          <a:xfrm>
            <a:off x="166469" y="1284839"/>
            <a:ext cx="11859063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 20:1-17	THE 10 COMMANDMENTS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 24:7-8	BOOK OF THE COVENANT SEALED BY BLOOD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Z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 25:8-9	THE TABERNACLE </a:t>
            </a:r>
            <a:r>
              <a:rPr lang="en-Z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(GOD DWELLING AMONG HIS PEOPLE)</a:t>
            </a:r>
          </a:p>
          <a:p>
            <a:endParaRPr lang="en-Z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Z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 28:1	THE PRIESTHOOD TO BE AARON’S LINEAGE </a:t>
            </a:r>
            <a:r>
              <a:rPr lang="en-Z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(LEVITES)</a:t>
            </a:r>
          </a:p>
          <a:p>
            <a:endParaRPr lang="en-Z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Z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 29:43-46	WORSHIP THROUGH THE LEVITICAL SYSTEM</a:t>
            </a:r>
          </a:p>
          <a:p>
            <a:endParaRPr lang="en-Z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ZA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Heb</a:t>
            </a:r>
            <a:r>
              <a:rPr lang="en-Z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		THE SACRIFICIAL SYSTEM FAILED</a:t>
            </a:r>
          </a:p>
          <a:p>
            <a:endParaRPr lang="en-Z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ZA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Heb</a:t>
            </a:r>
            <a:r>
              <a:rPr lang="en-Z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10:1-18	THE LAW CAN NEVER MAKE US PERFECT</a:t>
            </a:r>
          </a:p>
          <a:p>
            <a:endParaRPr lang="en-Z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Cor 15:56	THE STING OF DEATH IS SIN AND THE POWER OF SIN IS THE LAW</a:t>
            </a:r>
          </a:p>
          <a:p>
            <a:endParaRPr lang="en-ZA" sz="1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ZA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ISRAEL LIVE UNDER THE YOKE OF BONDAGE (THE LAW) </a:t>
            </a:r>
          </a:p>
          <a:p>
            <a:pPr algn="ctr"/>
            <a:r>
              <a:rPr lang="en-ZA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UNTIL THE PROMISED “SEED” (JESUS)</a:t>
            </a:r>
          </a:p>
        </p:txBody>
      </p:sp>
    </p:spTree>
    <p:extLst>
      <p:ext uri="{BB962C8B-B14F-4D97-AF65-F5344CB8AC3E}">
        <p14:creationId xmlns:p14="http://schemas.microsoft.com/office/powerpoint/2010/main" val="2447514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8" y="0"/>
            <a:ext cx="11859064" cy="1371673"/>
          </a:xfrm>
        </p:spPr>
        <p:txBody>
          <a:bodyPr>
            <a:norm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THE NEW COVENANT</a:t>
            </a:r>
            <a:endParaRPr lang="en-ZA" sz="7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19A4D-634B-4162-A562-4CBEA6B72941}"/>
              </a:ext>
            </a:extLst>
          </p:cNvPr>
          <p:cNvSpPr txBox="1"/>
          <p:nvPr/>
        </p:nvSpPr>
        <p:spPr>
          <a:xfrm>
            <a:off x="0" y="2166804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PROMISED “SEED” MANIFESTED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NEW COVENANT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NEW LAW</a:t>
            </a:r>
          </a:p>
        </p:txBody>
      </p:sp>
    </p:spTree>
    <p:extLst>
      <p:ext uri="{BB962C8B-B14F-4D97-AF65-F5344CB8AC3E}">
        <p14:creationId xmlns:p14="http://schemas.microsoft.com/office/powerpoint/2010/main" val="259835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8" y="0"/>
            <a:ext cx="11859064" cy="1371673"/>
          </a:xfrm>
        </p:spPr>
        <p:txBody>
          <a:bodyPr>
            <a:norm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THE PROMISED “SEED”</a:t>
            </a:r>
            <a:endParaRPr lang="en-ZA" sz="7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19A4D-634B-4162-A562-4CBEA6B72941}"/>
              </a:ext>
            </a:extLst>
          </p:cNvPr>
          <p:cNvSpPr txBox="1"/>
          <p:nvPr/>
        </p:nvSpPr>
        <p:spPr>
          <a:xfrm>
            <a:off x="166468" y="2023795"/>
            <a:ext cx="118590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 3:15-19		THE LAW DOESN’T CANCEL THE PROMISED “SEED”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Z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 3:16-29		CHRIST IS THE PROMISED “SEED”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 16:15-17		PETER IS BLESSED TO HAVE THE PROMISED “SEED” REVEALED TO HIM</a:t>
            </a:r>
          </a:p>
          <a:p>
            <a:endParaRPr lang="en-Z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 3:19-26		PETER DECLARES THE “SEED” IS JESUS 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 7:5,17		STEVEN DECLARES THE “SEED” IS JESUS 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 13:23, 32-33		PAUL DECLARES THE “SEED” IS JESUS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 3:1-12		THIS MYSTERY HAS BEEN REVEALED BY PAUL</a:t>
            </a:r>
          </a:p>
        </p:txBody>
      </p:sp>
    </p:spTree>
    <p:extLst>
      <p:ext uri="{BB962C8B-B14F-4D97-AF65-F5344CB8AC3E}">
        <p14:creationId xmlns:p14="http://schemas.microsoft.com/office/powerpoint/2010/main" val="2801834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8" y="0"/>
            <a:ext cx="11859064" cy="1371673"/>
          </a:xfrm>
        </p:spPr>
        <p:txBody>
          <a:bodyPr>
            <a:norm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THE PROMISED “SEED” </a:t>
            </a:r>
            <a:r>
              <a:rPr lang="en-US" sz="5000" b="1" dirty="0">
                <a:solidFill>
                  <a:schemeClr val="bg1"/>
                </a:solidFill>
                <a:latin typeface="Algerian" panose="04020705040A02060702" pitchFamily="82" charset="0"/>
              </a:rPr>
              <a:t>cont.</a:t>
            </a:r>
            <a:endParaRPr lang="en-ZA" sz="5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19A4D-634B-4162-A562-4CBEA6B72941}"/>
              </a:ext>
            </a:extLst>
          </p:cNvPr>
          <p:cNvSpPr txBox="1"/>
          <p:nvPr/>
        </p:nvSpPr>
        <p:spPr>
          <a:xfrm>
            <a:off x="166468" y="1764298"/>
            <a:ext cx="1185906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 3:6-9,14		THE BLESSING TO ABRAHAM COMES BY FAITH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4:13-25		THE PROMISE OF THE “SEED” COMES BY FAITH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9:7-9		CHILDREN OF THE PROMISE ARE DESCENDANTS OF THE “SEED”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Joh5:4-5		OUR FAITH OVERCOMES THE WORLD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Joh 10-12		HE WHO HAS THE SON HAS LIFE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 1:3			THE BLESSING IS IN JESUS</a:t>
            </a:r>
            <a:endParaRPr lang="en-Z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IS THE PROMISED “SEED”</a:t>
            </a:r>
          </a:p>
        </p:txBody>
      </p:sp>
    </p:spTree>
    <p:extLst>
      <p:ext uri="{BB962C8B-B14F-4D97-AF65-F5344CB8AC3E}">
        <p14:creationId xmlns:p14="http://schemas.microsoft.com/office/powerpoint/2010/main" val="194984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8" y="0"/>
            <a:ext cx="11859064" cy="1371673"/>
          </a:xfrm>
        </p:spPr>
        <p:txBody>
          <a:bodyPr>
            <a:norm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THE NEW COVENANT</a:t>
            </a:r>
            <a:endParaRPr lang="en-ZA" sz="7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19A4D-634B-4162-A562-4CBEA6B72941}"/>
              </a:ext>
            </a:extLst>
          </p:cNvPr>
          <p:cNvSpPr txBox="1"/>
          <p:nvPr/>
        </p:nvSpPr>
        <p:spPr>
          <a:xfrm>
            <a:off x="166468" y="1968021"/>
            <a:ext cx="1185906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 4:21-26		2 WOMAN AND 2 COVENANTS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22:20		THE NEW COVENANT IN JESUS BLOOD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Heb 7:11-22		JESUS IS THE GUARANTEE OF A BETTER COVENANT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Cor 3			MINISTERS OF THE NEW COVENANT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Heb 8-10:18		JESUS IS HIGH PRIEST OF A BETTER COVENANT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Heb 13:20-21		THE BLOOD OF JESUS INTRODUCED AN ETERNAL COVENANT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ESTABLISHED A NEW COVENANT</a:t>
            </a:r>
          </a:p>
        </p:txBody>
      </p:sp>
    </p:spTree>
    <p:extLst>
      <p:ext uri="{BB962C8B-B14F-4D97-AF65-F5344CB8AC3E}">
        <p14:creationId xmlns:p14="http://schemas.microsoft.com/office/powerpoint/2010/main" val="325727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8" y="-319075"/>
            <a:ext cx="11859064" cy="1371673"/>
          </a:xfrm>
        </p:spPr>
        <p:txBody>
          <a:bodyPr>
            <a:norm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THE NEW LAW</a:t>
            </a:r>
            <a:endParaRPr lang="en-ZA" sz="7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19A4D-634B-4162-A562-4CBEA6B72941}"/>
              </a:ext>
            </a:extLst>
          </p:cNvPr>
          <p:cNvSpPr txBox="1"/>
          <p:nvPr/>
        </p:nvSpPr>
        <p:spPr>
          <a:xfrm>
            <a:off x="166468" y="1122647"/>
            <a:ext cx="1185906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 5:17		JESUS FULFILLED THE LAW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10:1-4		CHRIST IS THE END OF THE LAW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8:1-4		JESUS INTRODUCES A NEW LAW (THE LAW OF THE SPIRIT)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 11:28-30		TAKE JESUS YOKE UPON YOU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7:4-6		WE ARE DEAD TO THE LAW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 2:16-21		I AM CRUCIFIED AND CHRIST LIVES IN ME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8:9-10		THE SPIRIT IS OUR LIFE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Cor 3:3-8		THE SPIRIT GIVES LIFE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 5:16-18		LIFE IN THE SPIRIT</a:t>
            </a:r>
          </a:p>
          <a:p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FULFILLES THE LAW THROUGH US</a:t>
            </a:r>
          </a:p>
        </p:txBody>
      </p:sp>
    </p:spTree>
    <p:extLst>
      <p:ext uri="{BB962C8B-B14F-4D97-AF65-F5344CB8AC3E}">
        <p14:creationId xmlns:p14="http://schemas.microsoft.com/office/powerpoint/2010/main" val="1756439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5BF9-0CB9-4624-BBD5-9BD08B21C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8" y="-319075"/>
            <a:ext cx="11859064" cy="1371673"/>
          </a:xfrm>
        </p:spPr>
        <p:txBody>
          <a:bodyPr>
            <a:normAutofit/>
          </a:bodyPr>
          <a:lstStyle/>
          <a:p>
            <a:r>
              <a:rPr lang="en-US" sz="7000" b="1" dirty="0">
                <a:solidFill>
                  <a:schemeClr val="bg1"/>
                </a:solidFill>
                <a:latin typeface="Algerian" panose="04020705040A02060702" pitchFamily="82" charset="0"/>
              </a:rPr>
              <a:t>NEW COVENANT LIFE</a:t>
            </a:r>
            <a:endParaRPr lang="en-ZA" sz="70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19A4D-634B-4162-A562-4CBEA6B72941}"/>
              </a:ext>
            </a:extLst>
          </p:cNvPr>
          <p:cNvSpPr txBox="1"/>
          <p:nvPr/>
        </p:nvSpPr>
        <p:spPr>
          <a:xfrm>
            <a:off x="166468" y="1122647"/>
            <a:ext cx="11859064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3:21-31		RIGHTEOUSNESS COMES BY FAITH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 2:8-9		SALVATION IS BY GRACE THROUGH FAITH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 2:11-22		CITIZENS OF HIS KINGDOM AND MEMBERS OF HIS HOUSEHOLD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 2:19-20		CHRIST NOW LIVES IN ME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 2:10		WE ARE HIS WORKMANSHIP CREATED FOR GOOD WORKS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 2:14-26		FAITH WITHOUT WORKS IS DEAD	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7:4-6		BY THE SPIRIT WE BECOME FRUITFUL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7:7-8:39		ONLY JESUS DELIVERS US FROM THIS BODY OF DEATH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 5:16-26		LIVING IN THE SPIRIT PRODUCES FRUIT</a:t>
            </a:r>
          </a:p>
          <a:p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IS ALIVE IN ME</a:t>
            </a:r>
          </a:p>
        </p:txBody>
      </p:sp>
    </p:spTree>
    <p:extLst>
      <p:ext uri="{BB962C8B-B14F-4D97-AF65-F5344CB8AC3E}">
        <p14:creationId xmlns:p14="http://schemas.microsoft.com/office/powerpoint/2010/main" val="2952073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5453B28-AB9D-45BB-95AC-71C1A354A29E}"/>
              </a:ext>
            </a:extLst>
          </p:cNvPr>
          <p:cNvSpPr/>
          <p:nvPr/>
        </p:nvSpPr>
        <p:spPr>
          <a:xfrm>
            <a:off x="284884" y="-26504"/>
            <a:ext cx="50385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OLD COVENANT</a:t>
            </a:r>
            <a:endParaRPr lang="en-US" sz="5400" b="0" cap="none" spc="0" dirty="0">
              <a:ln w="0"/>
              <a:solidFill>
                <a:schemeClr val="bg1"/>
              </a:solidFill>
              <a:effectLst/>
              <a:latin typeface="Algerian" panose="04020705040A02060702" pitchFamily="8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FDF116-9D62-4F45-9FE6-5FAFD3CCC7CB}"/>
              </a:ext>
            </a:extLst>
          </p:cNvPr>
          <p:cNvSpPr/>
          <p:nvPr/>
        </p:nvSpPr>
        <p:spPr>
          <a:xfrm>
            <a:off x="6457071" y="65829"/>
            <a:ext cx="5450045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2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NEW COVENANT</a:t>
            </a:r>
            <a:endParaRPr lang="en-US" sz="4200" b="0" cap="none" spc="0" dirty="0">
              <a:ln w="0"/>
              <a:solidFill>
                <a:schemeClr val="bg1"/>
              </a:solidFill>
              <a:effectLst/>
              <a:latin typeface="Elephant" panose="02020904090505020303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8CA463-8DD3-4E69-A2AE-432FA2B3803B}"/>
              </a:ext>
            </a:extLst>
          </p:cNvPr>
          <p:cNvCxnSpPr/>
          <p:nvPr/>
        </p:nvCxnSpPr>
        <p:spPr>
          <a:xfrm>
            <a:off x="5852146" y="61555"/>
            <a:ext cx="98474" cy="6734889"/>
          </a:xfrm>
          <a:prstGeom prst="line">
            <a:avLst/>
          </a:prstGeom>
          <a:ln w="53975">
            <a:solidFill>
              <a:schemeClr val="tx1">
                <a:lumMod val="95000"/>
                <a:lumOff val="5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E2002D1-4937-4E26-91B8-E5CD43CBF724}"/>
              </a:ext>
            </a:extLst>
          </p:cNvPr>
          <p:cNvSpPr/>
          <p:nvPr/>
        </p:nvSpPr>
        <p:spPr>
          <a:xfrm>
            <a:off x="549380" y="896826"/>
            <a:ext cx="4509568" cy="65556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JEW</a:t>
            </a:r>
          </a:p>
          <a:p>
            <a:pPr algn="ctr"/>
            <a:r>
              <a:rPr lang="en-US" sz="3000" b="0" cap="none" spc="0">
                <a:ln w="0"/>
                <a:solidFill>
                  <a:schemeClr val="bg1"/>
                </a:solidFill>
                <a:effectLst/>
                <a:latin typeface="Algerian" panose="04020705040A02060702" pitchFamily="82" charset="0"/>
              </a:rPr>
              <a:t>HAGAR</a:t>
            </a:r>
            <a:endParaRPr lang="en-US" sz="3000" b="0" cap="none" spc="0" dirty="0">
              <a:ln w="0"/>
              <a:solidFill>
                <a:schemeClr val="bg1"/>
              </a:solidFill>
              <a:effectLst/>
              <a:latin typeface="Algerian" panose="04020705040A02060702" pitchFamily="82" charset="0"/>
            </a:endParaRP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ISHMAEL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MOSES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CHANGING PRIESTHOOD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TABERNACLE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physical</a:t>
            </a:r>
          </a:p>
          <a:p>
            <a:pPr algn="ctr"/>
            <a:r>
              <a:rPr lang="en-US" sz="3000" b="0" cap="none" spc="0" dirty="0">
                <a:ln w="0"/>
                <a:solidFill>
                  <a:schemeClr val="bg1"/>
                </a:solidFill>
                <a:effectLst/>
                <a:latin typeface="Algerian" panose="04020705040A02060702" pitchFamily="82" charset="0"/>
              </a:rPr>
              <a:t>LAW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CURSE</a:t>
            </a:r>
            <a:endParaRPr lang="en-US" sz="3000" b="0" cap="none" spc="0" dirty="0">
              <a:ln w="0"/>
              <a:solidFill>
                <a:schemeClr val="bg1"/>
              </a:solidFill>
              <a:effectLst/>
              <a:latin typeface="Algerian" panose="04020705040A02060702" pitchFamily="82" charset="0"/>
            </a:endParaRP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WORKS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BONDAGE</a:t>
            </a:r>
          </a:p>
          <a:p>
            <a:pPr algn="ctr"/>
            <a:r>
              <a:rPr lang="en-US" sz="3000" b="0" cap="none" spc="0" dirty="0">
                <a:ln w="0"/>
                <a:solidFill>
                  <a:schemeClr val="bg1"/>
                </a:solidFill>
                <a:effectLst/>
                <a:latin typeface="Algerian" panose="04020705040A02060702" pitchFamily="82" charset="0"/>
              </a:rPr>
              <a:t>DEATH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Algerian" panose="04020705040A02060702" pitchFamily="82" charset="0"/>
              </a:rPr>
              <a:t>ENDED</a:t>
            </a:r>
          </a:p>
          <a:p>
            <a:pPr algn="ctr"/>
            <a:endParaRPr lang="en-US" sz="3000" b="0" cap="none" spc="0" dirty="0">
              <a:ln w="0"/>
              <a:solidFill>
                <a:schemeClr val="bg2">
                  <a:lumMod val="25000"/>
                </a:schemeClr>
              </a:solidFill>
              <a:effectLst/>
              <a:latin typeface="Algerian" panose="04020705040A02060702" pitchFamily="8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71C9A5-8AD7-42B1-AD86-B5A1A31E00F3}"/>
              </a:ext>
            </a:extLst>
          </p:cNvPr>
          <p:cNvSpPr/>
          <p:nvPr/>
        </p:nvSpPr>
        <p:spPr>
          <a:xfrm>
            <a:off x="6096000" y="896826"/>
            <a:ext cx="6055851" cy="65556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JEW &amp; GENTILE</a:t>
            </a:r>
          </a:p>
          <a:p>
            <a:pPr algn="ctr"/>
            <a:r>
              <a:rPr lang="en-US" sz="3000" b="0" cap="none" spc="0" dirty="0">
                <a:ln w="0"/>
                <a:solidFill>
                  <a:schemeClr val="bg1"/>
                </a:solidFill>
                <a:effectLst/>
                <a:latin typeface="Elephant" panose="02020904090505020303" pitchFamily="18" charset="0"/>
              </a:rPr>
              <a:t>SARAH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ISAAC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JESUS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ETERNAL PRIESTHOOD</a:t>
            </a:r>
          </a:p>
          <a:p>
            <a:pPr algn="ctr"/>
            <a:r>
              <a:rPr lang="en-US" sz="3000" b="0" cap="none" spc="0" dirty="0">
                <a:ln w="0"/>
                <a:solidFill>
                  <a:schemeClr val="bg1"/>
                </a:solidFill>
                <a:effectLst/>
                <a:latin typeface="Elephant" panose="02020904090505020303" pitchFamily="18" charset="0"/>
              </a:rPr>
              <a:t>CHURCH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SPIRITUAL</a:t>
            </a:r>
            <a:endParaRPr lang="en-US" sz="3000" b="0" cap="none" spc="0" dirty="0">
              <a:ln w="0"/>
              <a:solidFill>
                <a:schemeClr val="bg1"/>
              </a:solidFill>
              <a:effectLst/>
              <a:latin typeface="Elephant" panose="02020904090505020303" pitchFamily="18" charset="0"/>
            </a:endParaRPr>
          </a:p>
          <a:p>
            <a:pPr algn="ctr"/>
            <a:r>
              <a:rPr lang="en-US" sz="3000" b="0" cap="none" spc="0" dirty="0">
                <a:ln w="0"/>
                <a:solidFill>
                  <a:schemeClr val="bg1"/>
                </a:solidFill>
                <a:effectLst/>
                <a:latin typeface="Elephant" panose="02020904090505020303" pitchFamily="18" charset="0"/>
              </a:rPr>
              <a:t>GRACE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BLESSING</a:t>
            </a:r>
            <a:endParaRPr lang="en-US" sz="3000" b="0" cap="none" spc="0" dirty="0">
              <a:ln w="0"/>
              <a:solidFill>
                <a:schemeClr val="bg1"/>
              </a:solidFill>
              <a:effectLst/>
              <a:latin typeface="Elephant" panose="02020904090505020303" pitchFamily="18" charset="0"/>
            </a:endParaRP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FAITH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FREEDOM</a:t>
            </a:r>
          </a:p>
          <a:p>
            <a:pPr algn="ctr"/>
            <a:r>
              <a:rPr lang="en-US" sz="3000" b="0" cap="none" spc="0" dirty="0">
                <a:ln w="0"/>
                <a:solidFill>
                  <a:schemeClr val="bg1"/>
                </a:solidFill>
                <a:effectLst/>
                <a:latin typeface="Elephant" panose="02020904090505020303" pitchFamily="18" charset="0"/>
              </a:rPr>
              <a:t>LIFE</a:t>
            </a:r>
          </a:p>
          <a:p>
            <a:pPr algn="ctr"/>
            <a:r>
              <a:rPr lang="en-US" sz="3000" dirty="0">
                <a:ln w="0"/>
                <a:solidFill>
                  <a:schemeClr val="bg1"/>
                </a:solidFill>
                <a:latin typeface="Elephant" panose="02020904090505020303" pitchFamily="18" charset="0"/>
              </a:rPr>
              <a:t>IN FORCE</a:t>
            </a:r>
          </a:p>
          <a:p>
            <a:pPr algn="ctr"/>
            <a:endParaRPr lang="en-US" sz="3000" b="0" cap="none" spc="0" dirty="0">
              <a:ln w="0"/>
              <a:solidFill>
                <a:schemeClr val="bg2">
                  <a:lumMod val="25000"/>
                </a:schemeClr>
              </a:solidFill>
              <a:effectLst/>
              <a:latin typeface="Elephant" panose="0202090409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31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C5EAB6-62CC-478E-A7A8-8D38B0C95589}"/>
              </a:ext>
            </a:extLst>
          </p:cNvPr>
          <p:cNvSpPr txBox="1"/>
          <p:nvPr/>
        </p:nvSpPr>
        <p:spPr>
          <a:xfrm>
            <a:off x="265043" y="305068"/>
            <a:ext cx="11688418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0" i="0" u="none" strike="noStrike" baseline="0" dirty="0">
                <a:solidFill>
                  <a:schemeClr val="bg1"/>
                </a:solidFill>
                <a:latin typeface="Stencil" panose="040409050D0802020404" pitchFamily="82" charset="0"/>
              </a:rPr>
              <a:t>For freedom Christ has set us free. Stand firm, then, and do not be subject again to the yoke of slavery.</a:t>
            </a:r>
          </a:p>
          <a:p>
            <a:pPr algn="r"/>
            <a:r>
              <a:rPr lang="en-US" sz="5000" dirty="0">
                <a:solidFill>
                  <a:schemeClr val="bg1"/>
                </a:solidFill>
                <a:latin typeface="Stencil" panose="040409050D0802020404" pitchFamily="82" charset="0"/>
              </a:rPr>
              <a:t>- Galatians 5:1</a:t>
            </a:r>
            <a:endParaRPr lang="en-ZA" sz="5000" dirty="0">
              <a:solidFill>
                <a:schemeClr val="bg1"/>
              </a:solidFill>
              <a:latin typeface="Stencil" panose="040409050D08020204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973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39028</TotalTime>
  <Words>834</Words>
  <Application>Microsoft Office PowerPoint</Application>
  <PresentationFormat>Widescreen</PresentationFormat>
  <Paragraphs>172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Algerian</vt:lpstr>
      <vt:lpstr>Arial</vt:lpstr>
      <vt:lpstr>Calibri</vt:lpstr>
      <vt:lpstr>Calibri Light</vt:lpstr>
      <vt:lpstr>Elephant</vt:lpstr>
      <vt:lpstr>Stencil</vt:lpstr>
      <vt:lpstr>Times New Roman</vt:lpstr>
      <vt:lpstr>Wingdings</vt:lpstr>
      <vt:lpstr>Office Theme</vt:lpstr>
      <vt:lpstr>THE 2 COVENANTS</vt:lpstr>
      <vt:lpstr>THE OLD COVENANT</vt:lpstr>
      <vt:lpstr>THE PROMISED “SEED”</vt:lpstr>
      <vt:lpstr>THE COVENANTS OF PROMISE</vt:lpstr>
      <vt:lpstr>THE LAW</vt:lpstr>
      <vt:lpstr>THE NEW COVENANT</vt:lpstr>
      <vt:lpstr>THE PROMISED “SEED”</vt:lpstr>
      <vt:lpstr>THE PROMISED “SEED” cont.</vt:lpstr>
      <vt:lpstr>THE NEW COVENANT</vt:lpstr>
      <vt:lpstr>THE NEW LAW</vt:lpstr>
      <vt:lpstr>NEW COVENANT LIFE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 THE COVENANTs</dc:title>
  <dc:creator>Scott Wheeler</dc:creator>
  <cp:lastModifiedBy>Scott Wheeler</cp:lastModifiedBy>
  <cp:revision>39</cp:revision>
  <dcterms:created xsi:type="dcterms:W3CDTF">2022-03-19T12:10:39Z</dcterms:created>
  <dcterms:modified xsi:type="dcterms:W3CDTF">2022-05-10T11:35:13Z</dcterms:modified>
</cp:coreProperties>
</file>