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2" r:id="rId4"/>
    <p:sldId id="257" r:id="rId5"/>
    <p:sldId id="258" r:id="rId6"/>
    <p:sldId id="259" r:id="rId7"/>
    <p:sldId id="273" r:id="rId8"/>
    <p:sldId id="261" r:id="rId9"/>
    <p:sldId id="262" r:id="rId10"/>
    <p:sldId id="265" r:id="rId11"/>
    <p:sldId id="270" r:id="rId12"/>
    <p:sldId id="266" r:id="rId13"/>
  </p:sldIdLst>
  <p:sldSz cx="18288000" cy="10287000"/>
  <p:notesSz cx="6858000" cy="9144000"/>
  <p:embeddedFontLst>
    <p:embeddedFont>
      <p:font typeface="Agrandir" panose="020B0604020202020204" charset="0"/>
      <p:regular r:id="rId15"/>
    </p:embeddedFont>
    <p:embeddedFont>
      <p:font typeface="Agrandir Bold" panose="020B0604020202020204" charset="0"/>
      <p:regular r:id="rId16"/>
    </p:embeddedFont>
    <p:embeddedFont>
      <p:font typeface="Agrandir Medium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398" y="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AEF1A-50C5-4FCE-846A-FE98A06B5089}" type="datetimeFigureOut">
              <a:rPr lang="en-GB" smtClean="0"/>
              <a:t>01/09/2024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61627-5615-434D-A2B5-1E7597E9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9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61627-5615-434D-A2B5-1E7597E9460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78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8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39.sv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28.jpe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39.svg"/><Relationship Id="rId10" Type="http://schemas.openxmlformats.org/officeDocument/2006/relationships/image" Target="../media/image33.png"/><Relationship Id="rId4" Type="http://schemas.openxmlformats.org/officeDocument/2006/relationships/image" Target="../media/image38.png"/><Relationship Id="rId9" Type="http://schemas.openxmlformats.org/officeDocument/2006/relationships/image" Target="../media/image32.svg"/><Relationship Id="rId1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image" Target="../media/image13.svg"/><Relationship Id="rId26" Type="http://schemas.openxmlformats.org/officeDocument/2006/relationships/image" Target="../media/image21.svg"/><Relationship Id="rId3" Type="http://schemas.openxmlformats.org/officeDocument/2006/relationships/image" Target="../media/image46.png"/><Relationship Id="rId21" Type="http://schemas.openxmlformats.org/officeDocument/2006/relationships/image" Target="../media/image16.png"/><Relationship Id="rId7" Type="http://schemas.openxmlformats.org/officeDocument/2006/relationships/image" Target="../media/image4.png"/><Relationship Id="rId12" Type="http://schemas.openxmlformats.org/officeDocument/2006/relationships/image" Target="../media/image7.sv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2" Type="http://schemas.openxmlformats.org/officeDocument/2006/relationships/image" Target="../media/image1.jpeg"/><Relationship Id="rId16" Type="http://schemas.openxmlformats.org/officeDocument/2006/relationships/image" Target="../media/image11.svg"/><Relationship Id="rId20" Type="http://schemas.openxmlformats.org/officeDocument/2006/relationships/image" Target="../media/image15.sv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6.png"/><Relationship Id="rId24" Type="http://schemas.openxmlformats.org/officeDocument/2006/relationships/image" Target="../media/image19.sv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3.svg"/><Relationship Id="rId10" Type="http://schemas.openxmlformats.org/officeDocument/2006/relationships/image" Target="../media/image49.svg"/><Relationship Id="rId19" Type="http://schemas.openxmlformats.org/officeDocument/2006/relationships/image" Target="../media/image14.png"/><Relationship Id="rId31" Type="http://schemas.openxmlformats.org/officeDocument/2006/relationships/image" Target="../media/image52.jpeg"/><Relationship Id="rId4" Type="http://schemas.openxmlformats.org/officeDocument/2006/relationships/image" Target="../media/image47.svg"/><Relationship Id="rId9" Type="http://schemas.openxmlformats.org/officeDocument/2006/relationships/image" Target="../media/image48.png"/><Relationship Id="rId14" Type="http://schemas.openxmlformats.org/officeDocument/2006/relationships/image" Target="../media/image9.svg"/><Relationship Id="rId22" Type="http://schemas.openxmlformats.org/officeDocument/2006/relationships/image" Target="../media/image17.svg"/><Relationship Id="rId27" Type="http://schemas.openxmlformats.org/officeDocument/2006/relationships/image" Target="../media/image22.png"/><Relationship Id="rId30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084" y="-31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Freeform 3"/>
          <p:cNvSpPr/>
          <p:nvPr/>
        </p:nvSpPr>
        <p:spPr>
          <a:xfrm>
            <a:off x="13234198" y="-1294275"/>
            <a:ext cx="2832552" cy="2588549"/>
          </a:xfrm>
          <a:custGeom>
            <a:avLst/>
            <a:gdLst/>
            <a:ahLst/>
            <a:cxnLst/>
            <a:rect l="l" t="t" r="r" b="b"/>
            <a:pathLst>
              <a:path w="2832552" h="2588549">
                <a:moveTo>
                  <a:pt x="0" y="0"/>
                </a:moveTo>
                <a:lnTo>
                  <a:pt x="2832551" y="0"/>
                </a:lnTo>
                <a:lnTo>
                  <a:pt x="2832551" y="2588550"/>
                </a:lnTo>
                <a:lnTo>
                  <a:pt x="0" y="25885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543507" y="-689971"/>
            <a:ext cx="2803900" cy="2414053"/>
          </a:xfrm>
          <a:custGeom>
            <a:avLst/>
            <a:gdLst/>
            <a:ahLst/>
            <a:cxnLst/>
            <a:rect l="l" t="t" r="r" b="b"/>
            <a:pathLst>
              <a:path w="2803900" h="2414053">
                <a:moveTo>
                  <a:pt x="0" y="0"/>
                </a:moveTo>
                <a:lnTo>
                  <a:pt x="2803900" y="0"/>
                </a:lnTo>
                <a:lnTo>
                  <a:pt x="2803900" y="2414053"/>
                </a:lnTo>
                <a:lnTo>
                  <a:pt x="0" y="2414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7259300" y="5033991"/>
            <a:ext cx="2138114" cy="2604359"/>
          </a:xfrm>
          <a:custGeom>
            <a:avLst/>
            <a:gdLst/>
            <a:ahLst/>
            <a:cxnLst/>
            <a:rect l="l" t="t" r="r" b="b"/>
            <a:pathLst>
              <a:path w="2138114" h="2604359">
                <a:moveTo>
                  <a:pt x="0" y="0"/>
                </a:moveTo>
                <a:lnTo>
                  <a:pt x="2138114" y="0"/>
                </a:lnTo>
                <a:lnTo>
                  <a:pt x="2138114" y="2604359"/>
                </a:lnTo>
                <a:lnTo>
                  <a:pt x="0" y="26043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030548" y="-1293994"/>
            <a:ext cx="2465343" cy="2588269"/>
          </a:xfrm>
          <a:custGeom>
            <a:avLst/>
            <a:gdLst/>
            <a:ahLst/>
            <a:cxnLst/>
            <a:rect l="l" t="t" r="r" b="b"/>
            <a:pathLst>
              <a:path w="2465343" h="2588269">
                <a:moveTo>
                  <a:pt x="0" y="0"/>
                </a:moveTo>
                <a:lnTo>
                  <a:pt x="2465343" y="0"/>
                </a:lnTo>
                <a:lnTo>
                  <a:pt x="2465343" y="2588269"/>
                </a:lnTo>
                <a:lnTo>
                  <a:pt x="0" y="25882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592203" y="8606204"/>
            <a:ext cx="2417143" cy="2315806"/>
          </a:xfrm>
          <a:custGeom>
            <a:avLst/>
            <a:gdLst/>
            <a:ahLst/>
            <a:cxnLst/>
            <a:rect l="l" t="t" r="r" b="b"/>
            <a:pathLst>
              <a:path w="2417143" h="2315806">
                <a:moveTo>
                  <a:pt x="0" y="0"/>
                </a:moveTo>
                <a:lnTo>
                  <a:pt x="2417143" y="0"/>
                </a:lnTo>
                <a:lnTo>
                  <a:pt x="2417143" y="2315806"/>
                </a:lnTo>
                <a:lnTo>
                  <a:pt x="0" y="23158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-1468171" y="3229844"/>
            <a:ext cx="3065578" cy="2711086"/>
          </a:xfrm>
          <a:custGeom>
            <a:avLst/>
            <a:gdLst/>
            <a:ahLst/>
            <a:cxnLst/>
            <a:rect l="l" t="t" r="r" b="b"/>
            <a:pathLst>
              <a:path w="3065578" h="2711086">
                <a:moveTo>
                  <a:pt x="0" y="0"/>
                </a:moveTo>
                <a:lnTo>
                  <a:pt x="3065578" y="0"/>
                </a:lnTo>
                <a:lnTo>
                  <a:pt x="3065578" y="2711085"/>
                </a:lnTo>
                <a:lnTo>
                  <a:pt x="0" y="2711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-916995" y="7638350"/>
            <a:ext cx="2882762" cy="3283660"/>
          </a:xfrm>
          <a:custGeom>
            <a:avLst/>
            <a:gdLst/>
            <a:ahLst/>
            <a:cxnLst/>
            <a:rect l="l" t="t" r="r" b="b"/>
            <a:pathLst>
              <a:path w="2882762" h="3283660">
                <a:moveTo>
                  <a:pt x="0" y="0"/>
                </a:moveTo>
                <a:lnTo>
                  <a:pt x="2882761" y="0"/>
                </a:lnTo>
                <a:lnTo>
                  <a:pt x="2882761" y="3283660"/>
                </a:lnTo>
                <a:lnTo>
                  <a:pt x="0" y="328366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858779" y="8450325"/>
            <a:ext cx="2163234" cy="3572134"/>
          </a:xfrm>
          <a:custGeom>
            <a:avLst/>
            <a:gdLst/>
            <a:ahLst/>
            <a:cxnLst/>
            <a:rect l="l" t="t" r="r" b="b"/>
            <a:pathLst>
              <a:path w="2163234" h="3572134">
                <a:moveTo>
                  <a:pt x="0" y="0"/>
                </a:moveTo>
                <a:lnTo>
                  <a:pt x="2163234" y="0"/>
                </a:lnTo>
                <a:lnTo>
                  <a:pt x="2163234" y="3572134"/>
                </a:lnTo>
                <a:lnTo>
                  <a:pt x="0" y="357213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-916995" y="-689971"/>
            <a:ext cx="2379176" cy="3224668"/>
          </a:xfrm>
          <a:custGeom>
            <a:avLst/>
            <a:gdLst/>
            <a:ahLst/>
            <a:cxnLst/>
            <a:rect l="l" t="t" r="r" b="b"/>
            <a:pathLst>
              <a:path w="2379176" h="3224668">
                <a:moveTo>
                  <a:pt x="0" y="0"/>
                </a:moveTo>
                <a:lnTo>
                  <a:pt x="2379175" y="0"/>
                </a:lnTo>
                <a:lnTo>
                  <a:pt x="2379175" y="3224668"/>
                </a:lnTo>
                <a:lnTo>
                  <a:pt x="0" y="32246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3892554" y="9046259"/>
            <a:ext cx="2647404" cy="2079468"/>
          </a:xfrm>
          <a:custGeom>
            <a:avLst/>
            <a:gdLst/>
            <a:ahLst/>
            <a:cxnLst/>
            <a:rect l="l" t="t" r="r" b="b"/>
            <a:pathLst>
              <a:path w="2647404" h="2079468">
                <a:moveTo>
                  <a:pt x="0" y="0"/>
                </a:moveTo>
                <a:lnTo>
                  <a:pt x="2647404" y="0"/>
                </a:lnTo>
                <a:lnTo>
                  <a:pt x="2647404" y="2079468"/>
                </a:lnTo>
                <a:lnTo>
                  <a:pt x="0" y="20794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7579615" y="2049544"/>
            <a:ext cx="1442398" cy="2352482"/>
          </a:xfrm>
          <a:custGeom>
            <a:avLst/>
            <a:gdLst/>
            <a:ahLst/>
            <a:cxnLst/>
            <a:rect l="l" t="t" r="r" b="b"/>
            <a:pathLst>
              <a:path w="1442398" h="2352482">
                <a:moveTo>
                  <a:pt x="0" y="0"/>
                </a:moveTo>
                <a:lnTo>
                  <a:pt x="1442398" y="0"/>
                </a:lnTo>
                <a:lnTo>
                  <a:pt x="1442398" y="2352482"/>
                </a:lnTo>
                <a:lnTo>
                  <a:pt x="0" y="235248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2032490">
            <a:off x="5423388" y="-1980819"/>
            <a:ext cx="4703437" cy="4114800"/>
          </a:xfrm>
          <a:custGeom>
            <a:avLst/>
            <a:gdLst/>
            <a:ahLst/>
            <a:cxnLst/>
            <a:rect l="l" t="t" r="r" b="b"/>
            <a:pathLst>
              <a:path w="4703437" h="4114800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8501928" y="8884186"/>
            <a:ext cx="4302387" cy="4075647"/>
          </a:xfrm>
          <a:custGeom>
            <a:avLst/>
            <a:gdLst/>
            <a:ahLst/>
            <a:cxnLst/>
            <a:rect l="l" t="t" r="r" b="b"/>
            <a:pathLst>
              <a:path w="4302387" h="4075647">
                <a:moveTo>
                  <a:pt x="0" y="0"/>
                </a:moveTo>
                <a:lnTo>
                  <a:pt x="4302387" y="0"/>
                </a:lnTo>
                <a:lnTo>
                  <a:pt x="4302387" y="4075647"/>
                </a:lnTo>
                <a:lnTo>
                  <a:pt x="0" y="407564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2753395" y="3565394"/>
            <a:ext cx="12870036" cy="1347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86"/>
              </a:lnSpc>
              <a:spcBef>
                <a:spcPct val="0"/>
              </a:spcBef>
            </a:pPr>
            <a:r>
              <a:rPr lang="en-US" sz="9800" spc="-343" dirty="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 Biblical Finances: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63561" y="5077895"/>
            <a:ext cx="1044970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86"/>
              </a:lnSpc>
              <a:spcBef>
                <a:spcPct val="0"/>
              </a:spcBef>
            </a:pPr>
            <a:r>
              <a:rPr lang="en-US" sz="9600" i="1" spc="-343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Money and the Workplace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0C8D6AF3-65D3-3830-BC0B-2AAE3F894D17}"/>
              </a:ext>
            </a:extLst>
          </p:cNvPr>
          <p:cNvSpPr txBox="1"/>
          <p:nvPr/>
        </p:nvSpPr>
        <p:spPr>
          <a:xfrm>
            <a:off x="3529071" y="2303372"/>
            <a:ext cx="1119190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7200" spc="-252" dirty="0">
                <a:solidFill>
                  <a:srgbClr val="FFFF00"/>
                </a:solidFill>
                <a:latin typeface="Agrandir Medium"/>
                <a:sym typeface="Agrandir Medium"/>
              </a:rPr>
              <a:t>The Order of God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  <p:txBody>
          <a:bodyPr/>
          <a:lstStyle/>
          <a:p>
            <a:endParaRPr lang="en-GB" sz="2000" dirty="0"/>
          </a:p>
        </p:txBody>
      </p:sp>
      <p:sp>
        <p:nvSpPr>
          <p:cNvPr id="3" name="TextBox 3"/>
          <p:cNvSpPr txBox="1"/>
          <p:nvPr/>
        </p:nvSpPr>
        <p:spPr>
          <a:xfrm>
            <a:off x="3087886" y="1181100"/>
            <a:ext cx="11191900" cy="985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5400" spc="-252" dirty="0">
                <a:solidFill>
                  <a:srgbClr val="60AA82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Everyone has an opinion</a:t>
            </a:r>
            <a:endParaRPr lang="en-US" sz="5400" spc="-252" dirty="0">
              <a:solidFill>
                <a:srgbClr val="60AA82"/>
              </a:solidFill>
              <a:latin typeface="Agrandir Medium"/>
              <a:sym typeface="Agrandir Medium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16306315" y="7833741"/>
            <a:ext cx="3427404" cy="3031072"/>
          </a:xfrm>
          <a:custGeom>
            <a:avLst/>
            <a:gdLst/>
            <a:ahLst/>
            <a:cxnLst/>
            <a:rect l="l" t="t" r="r" b="b"/>
            <a:pathLst>
              <a:path w="3427404" h="3031072">
                <a:moveTo>
                  <a:pt x="0" y="0"/>
                </a:moveTo>
                <a:lnTo>
                  <a:pt x="3427404" y="0"/>
                </a:lnTo>
                <a:lnTo>
                  <a:pt x="3427404" y="3031072"/>
                </a:lnTo>
                <a:lnTo>
                  <a:pt x="0" y="3031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-866680" y="8267700"/>
            <a:ext cx="2163234" cy="3572134"/>
          </a:xfrm>
          <a:custGeom>
            <a:avLst/>
            <a:gdLst/>
            <a:ahLst/>
            <a:cxnLst/>
            <a:rect l="l" t="t" r="r" b="b"/>
            <a:pathLst>
              <a:path w="2163234" h="3572134">
                <a:moveTo>
                  <a:pt x="0" y="0"/>
                </a:moveTo>
                <a:lnTo>
                  <a:pt x="2163234" y="0"/>
                </a:lnTo>
                <a:lnTo>
                  <a:pt x="2163234" y="3572135"/>
                </a:lnTo>
                <a:lnTo>
                  <a:pt x="0" y="35721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-806560" y="-952500"/>
            <a:ext cx="2636713" cy="3573727"/>
          </a:xfrm>
          <a:custGeom>
            <a:avLst/>
            <a:gdLst/>
            <a:ahLst/>
            <a:cxnLst/>
            <a:rect l="l" t="t" r="r" b="b"/>
            <a:pathLst>
              <a:path w="2636713" h="3573727">
                <a:moveTo>
                  <a:pt x="0" y="0"/>
                </a:moveTo>
                <a:lnTo>
                  <a:pt x="2636713" y="0"/>
                </a:lnTo>
                <a:lnTo>
                  <a:pt x="2636713" y="3573727"/>
                </a:lnTo>
                <a:lnTo>
                  <a:pt x="0" y="35737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5501233" y="265988"/>
            <a:ext cx="2330665" cy="1866213"/>
          </a:xfrm>
          <a:custGeom>
            <a:avLst/>
            <a:gdLst/>
            <a:ahLst/>
            <a:cxnLst/>
            <a:rect l="l" t="t" r="r" b="b"/>
            <a:pathLst>
              <a:path w="3030355" h="2380266">
                <a:moveTo>
                  <a:pt x="0" y="0"/>
                </a:moveTo>
                <a:lnTo>
                  <a:pt x="3030355" y="0"/>
                </a:lnTo>
                <a:lnTo>
                  <a:pt x="3030355" y="2380266"/>
                </a:lnTo>
                <a:lnTo>
                  <a:pt x="0" y="23802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7ED217F3-550B-9309-BF69-6079D796F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391371"/>
            <a:ext cx="13639800" cy="735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"The lack of money is the root of all evil." </a:t>
            </a:r>
            <a:r>
              <a:rPr lang="en-US" sz="2400" dirty="0">
                <a:solidFill>
                  <a:srgbClr val="60AA82"/>
                </a:solidFill>
                <a:latin typeface="Agrandir Medium" panose="020B0604020202020204" charset="0"/>
              </a:rPr>
              <a:t>—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Mark Twain</a:t>
            </a:r>
            <a:endParaRPr lang="en-GB" sz="2400" dirty="0">
              <a:solidFill>
                <a:schemeClr val="bg1">
                  <a:lumMod val="50000"/>
                </a:schemeClr>
              </a:solidFill>
              <a:latin typeface="Agrandir Medium" panose="020B0604020202020204" charset="0"/>
            </a:endParaRPr>
          </a:p>
          <a:p>
            <a:endParaRPr lang="en-US" sz="32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"Money often costs too much." </a:t>
            </a:r>
            <a:r>
              <a:rPr lang="en-US" sz="2400" dirty="0">
                <a:solidFill>
                  <a:srgbClr val="60AA82"/>
                </a:solidFill>
                <a:latin typeface="Agrandir Medium" panose="020B0604020202020204" charset="0"/>
              </a:rPr>
              <a:t>—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Ralph Waldo Emerson</a:t>
            </a:r>
          </a:p>
          <a:p>
            <a:endParaRPr lang="en-GB" sz="32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"Money talks – mine is always saying ‘good buy’!" </a:t>
            </a:r>
            <a:r>
              <a:rPr lang="en-US" sz="2400" dirty="0">
                <a:solidFill>
                  <a:srgbClr val="60AA82"/>
                </a:solidFill>
                <a:latin typeface="Agrandir Medium" panose="020B0604020202020204" charset="0"/>
              </a:rPr>
              <a:t>—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ChatGPT</a:t>
            </a:r>
          </a:p>
          <a:p>
            <a:endParaRPr lang="en-US" sz="32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“Debt is very good” -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Robert Kiyosaki</a:t>
            </a:r>
          </a:p>
          <a:p>
            <a:endParaRPr lang="en-US" sz="32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“All Debt is bad” -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Dave Ramsey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"Money is a terrible master but an excellent servant." </a:t>
            </a:r>
            <a:r>
              <a:rPr lang="en-US" sz="2400" dirty="0">
                <a:solidFill>
                  <a:srgbClr val="60AA82"/>
                </a:solidFill>
                <a:latin typeface="Agrandir Medium" panose="020B0604020202020204" charset="0"/>
              </a:rPr>
              <a:t>—</a:t>
            </a:r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P.T. Barnum</a:t>
            </a:r>
            <a:endParaRPr lang="en-GB" sz="2400" dirty="0">
              <a:solidFill>
                <a:schemeClr val="bg1">
                  <a:lumMod val="50000"/>
                </a:schemeClr>
              </a:solidFill>
              <a:latin typeface="Agrandir Medium" panose="020B0604020202020204" charset="0"/>
            </a:endParaRPr>
          </a:p>
          <a:p>
            <a:endParaRPr lang="en-US" sz="32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200" dirty="0">
                <a:solidFill>
                  <a:srgbClr val="60AA82"/>
                </a:solidFill>
                <a:latin typeface="Agrandir Medium" panose="020B0604020202020204" charset="0"/>
              </a:rPr>
              <a:t>"Too many people spend money they haven't earned to buy things they don't want, to impress people they don't like." </a:t>
            </a:r>
            <a:r>
              <a:rPr lang="en-US" sz="2400" dirty="0">
                <a:solidFill>
                  <a:srgbClr val="60AA82"/>
                </a:solidFill>
                <a:latin typeface="Agrandir Medium" panose="020B0604020202020204" charset="0"/>
              </a:rPr>
              <a:t>—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grandir Medium" panose="020B0604020202020204" charset="0"/>
              </a:rPr>
              <a:t>Will Rogers</a:t>
            </a:r>
            <a:endParaRPr lang="en-GB" sz="2400" dirty="0">
              <a:solidFill>
                <a:schemeClr val="bg1">
                  <a:lumMod val="50000"/>
                </a:schemeClr>
              </a:solidFill>
              <a:latin typeface="Agrandir Medium" panose="020B0604020202020204" charset="0"/>
            </a:endParaRPr>
          </a:p>
          <a:p>
            <a:endParaRPr lang="en-GB" sz="3200" dirty="0">
              <a:solidFill>
                <a:srgbClr val="60AA82"/>
              </a:solidFill>
              <a:latin typeface="Agrandir Medium" panose="020B060402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DD71CF-F8BA-4A4E-4A50-FC0482EEFF8A}"/>
              </a:ext>
            </a:extLst>
          </p:cNvPr>
          <p:cNvSpPr txBox="1"/>
          <p:nvPr/>
        </p:nvSpPr>
        <p:spPr>
          <a:xfrm>
            <a:off x="3276600" y="419100"/>
            <a:ext cx="1119190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7200" spc="-252" dirty="0">
                <a:solidFill>
                  <a:srgbClr val="00B0F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Biblical Finances – WHY? </a:t>
            </a:r>
            <a:endParaRPr lang="en-US" sz="7200" spc="-252" dirty="0">
              <a:solidFill>
                <a:srgbClr val="00B0F0"/>
              </a:solidFill>
              <a:latin typeface="Agrandir Medium"/>
              <a:sym typeface="Agrand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55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  <p:txBody>
          <a:bodyPr/>
          <a:lstStyle/>
          <a:p>
            <a:endParaRPr lang="en-GB" sz="2000" dirty="0"/>
          </a:p>
        </p:txBody>
      </p:sp>
      <p:sp>
        <p:nvSpPr>
          <p:cNvPr id="3" name="TextBox 3"/>
          <p:cNvSpPr txBox="1"/>
          <p:nvPr/>
        </p:nvSpPr>
        <p:spPr>
          <a:xfrm>
            <a:off x="3276600" y="419100"/>
            <a:ext cx="1119190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7200" spc="-252" dirty="0">
                <a:solidFill>
                  <a:srgbClr val="00B0F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Biblical Finances – WHY? </a:t>
            </a:r>
            <a:endParaRPr lang="en-US" sz="7200" spc="-252" dirty="0">
              <a:solidFill>
                <a:srgbClr val="00B0F0"/>
              </a:solidFill>
              <a:latin typeface="Agrandir Medium"/>
              <a:sym typeface="Agrandir Medium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457200" y="290263"/>
            <a:ext cx="1416265" cy="1104983"/>
          </a:xfrm>
          <a:custGeom>
            <a:avLst/>
            <a:gdLst/>
            <a:ahLst/>
            <a:cxnLst/>
            <a:rect l="l" t="t" r="r" b="b"/>
            <a:pathLst>
              <a:path w="3030355" h="2380266">
                <a:moveTo>
                  <a:pt x="0" y="0"/>
                </a:moveTo>
                <a:lnTo>
                  <a:pt x="3030355" y="0"/>
                </a:lnTo>
                <a:lnTo>
                  <a:pt x="3030355" y="2380266"/>
                </a:lnTo>
                <a:lnTo>
                  <a:pt x="0" y="2380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7ED217F3-550B-9309-BF69-6079D796F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3695" y="1866237"/>
            <a:ext cx="15237709" cy="7909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60AA82"/>
                </a:solidFill>
                <a:latin typeface="Agrandir Medium" panose="020B0604020202020204" charset="0"/>
              </a:rPr>
              <a:t>The bible has a lot to say about Money </a:t>
            </a:r>
            <a:r>
              <a:rPr lang="en-US" sz="2800" dirty="0">
                <a:solidFill>
                  <a:srgbClr val="00B0F0"/>
                </a:solidFill>
                <a:latin typeface="Agrandir Medium" panose="020B0604020202020204" charset="0"/>
              </a:rPr>
              <a:t>(Spiritual &amp; Physical)</a:t>
            </a:r>
          </a:p>
          <a:p>
            <a:endParaRPr lang="en-US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US" sz="3600" dirty="0">
                <a:solidFill>
                  <a:srgbClr val="60AA82"/>
                </a:solidFill>
                <a:latin typeface="Agrandir Medium" panose="020B0604020202020204" charset="0"/>
              </a:rPr>
              <a:t>Money is very closely tied to our heart (a very emotive issue)</a:t>
            </a:r>
            <a:endParaRPr lang="en-US" sz="2800" dirty="0">
              <a:solidFill>
                <a:srgbClr val="00B0F0"/>
              </a:solidFill>
              <a:latin typeface="Agrandir Medium" panose="020B0604020202020204" charset="0"/>
            </a:endParaRPr>
          </a:p>
          <a:p>
            <a:r>
              <a:rPr lang="en-US" sz="2800" dirty="0">
                <a:solidFill>
                  <a:srgbClr val="00B0F0"/>
                </a:solidFill>
                <a:latin typeface="Agrandir Medium" panose="020B0604020202020204" charset="0"/>
              </a:rPr>
              <a:t>“For where your treasure is, there your heart will be also” Mat 6:21</a:t>
            </a:r>
            <a:endParaRPr lang="en-US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endParaRPr lang="en-GB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  <a:t>We need to renew our mind </a:t>
            </a:r>
            <a:r>
              <a:rPr lang="en-GB" sz="2800" dirty="0">
                <a:solidFill>
                  <a:srgbClr val="00B0F0"/>
                </a:solidFill>
                <a:latin typeface="Agrandir Medium" panose="020B0604020202020204" charset="0"/>
              </a:rPr>
              <a:t>(what have we been conformed to? Rom 12)</a:t>
            </a:r>
          </a:p>
          <a:p>
            <a:endParaRPr lang="en-GB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  <a:t>Do we desire to Glorify God in all things? </a:t>
            </a:r>
            <a:r>
              <a:rPr lang="en-GB" sz="2800" dirty="0">
                <a:solidFill>
                  <a:srgbClr val="00B0F0"/>
                </a:solidFill>
                <a:latin typeface="Agrandir Medium" panose="020B0604020202020204" charset="0"/>
              </a:rPr>
              <a:t>(Rich young ruler. Mat 19:16-22)</a:t>
            </a:r>
          </a:p>
          <a:p>
            <a:endParaRPr lang="en-GB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  <a:t>Worship Money / Worship God with our Money</a:t>
            </a:r>
            <a:b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</a:br>
            <a:r>
              <a:rPr lang="en-GB" sz="2800" dirty="0">
                <a:solidFill>
                  <a:srgbClr val="00B0F0"/>
                </a:solidFill>
                <a:latin typeface="Agrandir Medium" panose="020B0604020202020204" charset="0"/>
              </a:rPr>
              <a:t>Can’t serve 2 masters - Mat 6:24</a:t>
            </a:r>
          </a:p>
          <a:p>
            <a:endParaRPr lang="en-GB" sz="3600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  <a:t>We need the Lord &amp; the Truth to encourage us when we mess up!</a:t>
            </a:r>
            <a:br>
              <a:rPr lang="en-GB" sz="3600" dirty="0">
                <a:solidFill>
                  <a:srgbClr val="60AA82"/>
                </a:solidFill>
                <a:latin typeface="Agrandir Medium" panose="020B0604020202020204" charset="0"/>
              </a:rPr>
            </a:br>
            <a:r>
              <a:rPr lang="en-GB" sz="2800" dirty="0">
                <a:solidFill>
                  <a:srgbClr val="00B0F0"/>
                </a:solidFill>
                <a:latin typeface="Agrandir Medium" panose="020B0604020202020204" charset="0"/>
              </a:rPr>
              <a:t>“</a:t>
            </a:r>
            <a:r>
              <a:rPr lang="en-US" sz="2800" dirty="0">
                <a:solidFill>
                  <a:srgbClr val="00B0F0"/>
                </a:solidFill>
                <a:latin typeface="Agrandir Medium" panose="020B0604020202020204" charset="0"/>
              </a:rPr>
              <a:t>And we know that all things work together for good to those who love God, to those who are the called according to His purpose.” Rom 8:28</a:t>
            </a:r>
            <a:endParaRPr lang="en-GB" sz="2800" dirty="0">
              <a:solidFill>
                <a:srgbClr val="00B0F0"/>
              </a:solidFill>
              <a:latin typeface="Agrandir Medium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9F81E-FE17-A9DF-DFAB-FA9D93FAB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3587" y="370954"/>
            <a:ext cx="297721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TextBox 3"/>
          <p:cNvSpPr txBox="1"/>
          <p:nvPr/>
        </p:nvSpPr>
        <p:spPr>
          <a:xfrm>
            <a:off x="2438400" y="1994662"/>
            <a:ext cx="9290033" cy="7152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Stewardship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Work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Warnings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Provision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Giving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Gratitude</a:t>
            </a:r>
          </a:p>
          <a:p>
            <a:pPr marL="0" lvl="0" indent="0" algn="l">
              <a:lnSpc>
                <a:spcPts val="8000"/>
              </a:lnSpc>
            </a:pPr>
            <a:r>
              <a:rPr lang="en-US" sz="66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Planning</a:t>
            </a:r>
          </a:p>
        </p:txBody>
      </p:sp>
      <p:sp>
        <p:nvSpPr>
          <p:cNvPr id="5" name="Freeform 5"/>
          <p:cNvSpPr/>
          <p:nvPr/>
        </p:nvSpPr>
        <p:spPr>
          <a:xfrm>
            <a:off x="10699733" y="2628899"/>
            <a:ext cx="5149867" cy="5701539"/>
          </a:xfrm>
          <a:custGeom>
            <a:avLst/>
            <a:gdLst/>
            <a:ahLst/>
            <a:cxnLst/>
            <a:rect l="l" t="t" r="r" b="b"/>
            <a:pathLst>
              <a:path w="5595699" h="6373878">
                <a:moveTo>
                  <a:pt x="0" y="0"/>
                </a:moveTo>
                <a:lnTo>
                  <a:pt x="5595698" y="0"/>
                </a:lnTo>
                <a:lnTo>
                  <a:pt x="5595698" y="6373878"/>
                </a:lnTo>
                <a:lnTo>
                  <a:pt x="0" y="6373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644CFC32-4516-046C-56B7-72595BCFF2A1}"/>
              </a:ext>
            </a:extLst>
          </p:cNvPr>
          <p:cNvSpPr txBox="1"/>
          <p:nvPr/>
        </p:nvSpPr>
        <p:spPr>
          <a:xfrm>
            <a:off x="0" y="183989"/>
            <a:ext cx="18288000" cy="1257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486"/>
              </a:lnSpc>
              <a:spcBef>
                <a:spcPct val="0"/>
              </a:spcBef>
            </a:pPr>
            <a:r>
              <a:rPr lang="en-US" sz="7200" b="1" spc="-343" dirty="0">
                <a:solidFill>
                  <a:srgbClr val="FFFFFF"/>
                </a:solidFill>
                <a:latin typeface="Agrandir Medium" panose="020B0604020202020204" charset="0"/>
                <a:ea typeface="Agrandir Bold"/>
                <a:cs typeface="Agrandir Bold"/>
                <a:sym typeface="Agrandir Bold"/>
              </a:rPr>
              <a:t>Key Biblical Principles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63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  <p:txBody>
          <a:bodyPr/>
          <a:lstStyle/>
          <a:p>
            <a:endParaRPr lang="en-GB" sz="2000" dirty="0"/>
          </a:p>
        </p:txBody>
      </p:sp>
      <p:sp>
        <p:nvSpPr>
          <p:cNvPr id="3" name="TextBox 3"/>
          <p:cNvSpPr txBox="1"/>
          <p:nvPr/>
        </p:nvSpPr>
        <p:spPr>
          <a:xfrm>
            <a:off x="3560083" y="314326"/>
            <a:ext cx="11191900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7200" spc="-252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Stewardship</a:t>
            </a:r>
            <a:br>
              <a:rPr lang="en-US" sz="7200" spc="-252" dirty="0">
                <a:solidFill>
                  <a:srgbClr val="60AA82"/>
                </a:solidFill>
                <a:latin typeface="Agrandir Medium"/>
                <a:ea typeface="Agrandir Medium"/>
                <a:cs typeface="Agrandir Medium"/>
                <a:sym typeface="Agrandir Medium"/>
              </a:rPr>
            </a:br>
            <a:r>
              <a:rPr lang="en-US" altLang="en-US" sz="6000" spc="-252" dirty="0">
                <a:solidFill>
                  <a:srgbClr val="60AA82"/>
                </a:solidFill>
                <a:latin typeface="Agrandir Medium"/>
              </a:rPr>
              <a:t>Matthew 25:14-30</a:t>
            </a:r>
            <a:endParaRPr lang="en-US" sz="7200" spc="-252" dirty="0">
              <a:solidFill>
                <a:srgbClr val="60AA82"/>
              </a:solidFill>
              <a:latin typeface="Agrandir Medium"/>
              <a:sym typeface="Agrandir Medium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2579403" y="-702448"/>
            <a:ext cx="2532201" cy="2589893"/>
          </a:xfrm>
          <a:custGeom>
            <a:avLst/>
            <a:gdLst/>
            <a:ahLst/>
            <a:cxnLst/>
            <a:rect l="l" t="t" r="r" b="b"/>
            <a:pathLst>
              <a:path w="2975403" h="3123761">
                <a:moveTo>
                  <a:pt x="0" y="0"/>
                </a:moveTo>
                <a:lnTo>
                  <a:pt x="2975403" y="0"/>
                </a:lnTo>
                <a:lnTo>
                  <a:pt x="2975403" y="3123761"/>
                </a:lnTo>
                <a:lnTo>
                  <a:pt x="0" y="3123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26" name="Freeform 26"/>
          <p:cNvSpPr/>
          <p:nvPr/>
        </p:nvSpPr>
        <p:spPr>
          <a:xfrm>
            <a:off x="16306315" y="7833741"/>
            <a:ext cx="3427404" cy="3031072"/>
          </a:xfrm>
          <a:custGeom>
            <a:avLst/>
            <a:gdLst/>
            <a:ahLst/>
            <a:cxnLst/>
            <a:rect l="l" t="t" r="r" b="b"/>
            <a:pathLst>
              <a:path w="3427404" h="3031072">
                <a:moveTo>
                  <a:pt x="0" y="0"/>
                </a:moveTo>
                <a:lnTo>
                  <a:pt x="3427404" y="0"/>
                </a:lnTo>
                <a:lnTo>
                  <a:pt x="3427404" y="3031072"/>
                </a:lnTo>
                <a:lnTo>
                  <a:pt x="0" y="30310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-866680" y="8267700"/>
            <a:ext cx="2163234" cy="3572134"/>
          </a:xfrm>
          <a:custGeom>
            <a:avLst/>
            <a:gdLst/>
            <a:ahLst/>
            <a:cxnLst/>
            <a:rect l="l" t="t" r="r" b="b"/>
            <a:pathLst>
              <a:path w="2163234" h="3572134">
                <a:moveTo>
                  <a:pt x="0" y="0"/>
                </a:moveTo>
                <a:lnTo>
                  <a:pt x="2163234" y="0"/>
                </a:lnTo>
                <a:lnTo>
                  <a:pt x="2163234" y="3572135"/>
                </a:lnTo>
                <a:lnTo>
                  <a:pt x="0" y="3572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-806560" y="-952500"/>
            <a:ext cx="2636713" cy="3573727"/>
          </a:xfrm>
          <a:custGeom>
            <a:avLst/>
            <a:gdLst/>
            <a:ahLst/>
            <a:cxnLst/>
            <a:rect l="l" t="t" r="r" b="b"/>
            <a:pathLst>
              <a:path w="2636713" h="3573727">
                <a:moveTo>
                  <a:pt x="0" y="0"/>
                </a:moveTo>
                <a:lnTo>
                  <a:pt x="2636713" y="0"/>
                </a:lnTo>
                <a:lnTo>
                  <a:pt x="2636713" y="3573727"/>
                </a:lnTo>
                <a:lnTo>
                  <a:pt x="0" y="35737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5501233" y="265988"/>
            <a:ext cx="2330665" cy="1866213"/>
          </a:xfrm>
          <a:custGeom>
            <a:avLst/>
            <a:gdLst/>
            <a:ahLst/>
            <a:cxnLst/>
            <a:rect l="l" t="t" r="r" b="b"/>
            <a:pathLst>
              <a:path w="3030355" h="2380266">
                <a:moveTo>
                  <a:pt x="0" y="0"/>
                </a:moveTo>
                <a:lnTo>
                  <a:pt x="3030355" y="0"/>
                </a:lnTo>
                <a:lnTo>
                  <a:pt x="3030355" y="2380266"/>
                </a:lnTo>
                <a:lnTo>
                  <a:pt x="0" y="2380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7ED217F3-550B-9309-BF69-6079D796F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133" y="2557235"/>
            <a:ext cx="16371394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God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grandir Medium" panose="020B0604020202020204" charset="0"/>
              </a:rPr>
              <a:t> Owns it ALL</a:t>
            </a:r>
            <a:r>
              <a:rPr lang="en-US" alt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Psalm 24:1 "The earth is the Lord’s, and everything in it."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God Gives us Responsibility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.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Requires a Return - Sow and Grow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Faithful vs Unfaithful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1 Cor 4:2 "Now it is required that those who have been given a trust must prove faithful."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We Are Held to Account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Rom 14:12 "So then, each of us will give an account of ourselves to God."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Trust vs Fear and Unbelief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Eternal Rewards / Loss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(Enter Thy Rest) Good and Faithful Servant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496800" y="5443"/>
            <a:ext cx="6934095" cy="10287000"/>
          </a:xfrm>
          <a:custGeom>
            <a:avLst/>
            <a:gdLst/>
            <a:ahLst/>
            <a:cxnLst/>
            <a:rect l="l" t="t" r="r" b="b"/>
            <a:pathLst>
              <a:path w="8064289" h="12103999">
                <a:moveTo>
                  <a:pt x="0" y="0"/>
                </a:moveTo>
                <a:lnTo>
                  <a:pt x="8064289" y="0"/>
                </a:lnTo>
                <a:lnTo>
                  <a:pt x="8064289" y="12104000"/>
                </a:lnTo>
                <a:lnTo>
                  <a:pt x="0" y="1210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35" r="-6253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914400" y="271744"/>
            <a:ext cx="773430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6"/>
              </a:lnSpc>
            </a:pPr>
            <a:r>
              <a:rPr lang="en-US" sz="7200" spc="-252" dirty="0">
                <a:solidFill>
                  <a:schemeClr val="bg1"/>
                </a:solidFill>
                <a:latin typeface="Agrandir Medium"/>
                <a:sym typeface="Agrandir Medium"/>
              </a:rPr>
              <a:t>Work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6ADD0E5-FF0C-D1A8-B94C-E98B3268D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52365"/>
            <a:ext cx="115062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grandir Medium" panose="020B0604020202020204" charset="0"/>
              </a:rPr>
              <a:t>Work to Add Value</a:t>
            </a:r>
            <a:r>
              <a:rPr lang="en-US" altLang="en-US" sz="3200" dirty="0">
                <a:solidFill>
                  <a:srgbClr val="FFFF00"/>
                </a:solidFill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Col 3:23 "Whatever you do, work at it with all your heart, as working for the Lord."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Work is Good &amp; Normal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.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 - Genesis,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Prov 14:23 "All hard work brings a profit, but mere talk leads only to poverty."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Work to Earn well </a:t>
            </a:r>
            <a:r>
              <a:rPr lang="en-US" altLang="en-US" sz="3200" b="1" dirty="0">
                <a:solidFill>
                  <a:schemeClr val="bg1"/>
                </a:solidFill>
                <a:latin typeface="Agrandir Medium" panose="020B0604020202020204" charset="0"/>
              </a:rPr>
              <a:t>-</a:t>
            </a:r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2 Thes 3:10 - "If anyone is not willing to work, let him not eat.“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3200" dirty="0">
              <a:solidFill>
                <a:schemeClr val="bg1"/>
              </a:solidFill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What are we ultimately working for?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Mat 6:33 "But seek first His kingdom and His righteousness, and all these things will be given to you as well."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914400" y="271744"/>
            <a:ext cx="13335000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8136"/>
              </a:lnSpc>
              <a:defRPr sz="7200" spc="-252">
                <a:solidFill>
                  <a:schemeClr val="bg1"/>
                </a:solidFill>
                <a:latin typeface="Agrandir Medium"/>
              </a:defRPr>
            </a:lvl1pPr>
          </a:lstStyle>
          <a:p>
            <a:r>
              <a:rPr lang="en-US" dirty="0">
                <a:sym typeface="Agrandir Medium"/>
              </a:rPr>
              <a:t>Warnings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6ADD0E5-FF0C-D1A8-B94C-E98B3268D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896458"/>
            <a:ext cx="137922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Against the love of money. 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1 Tim 6:9-10 - “But those who desire to be rich fall into temptation and a snare, and into many foolish and harmful lusts which drown men in destruction and perdition. For the love of money is a root of all kinds of evil, for which some have strayed from the faith in their greediness and pierced themselves through with many sorrows.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The Parable of the Rich Fool: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Luke 12:15-21 -“Then he said to them, ‘Watch out! Be on your guard against all kinds of greed; life does not consist in an abundance of possessions.’”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chemeClr val="bg1"/>
              </a:solidFill>
              <a:latin typeface="Agrandir Medium" panose="020B060402020202020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grandir Medium" panose="020B0604020202020204" charset="0"/>
              </a:rPr>
              <a:t>Guarding Against Greed: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Mark 8:36 - “What good is it for someone to gain the whole world, yet forfeit their soul?”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</p:txBody>
      </p:sp>
      <p:pic>
        <p:nvPicPr>
          <p:cNvPr id="8" name="Picture 7" descr="A red and white triangle sign with a exclamation mark&#10;&#10;Description automatically generated">
            <a:extLst>
              <a:ext uri="{FF2B5EF4-FFF2-40B4-BE49-F238E27FC236}">
                <a16:creationId xmlns:a16="http://schemas.microsoft.com/office/drawing/2014/main" id="{79E36EB1-5005-565A-AC6A-ABF42DFCA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491" y="3086100"/>
            <a:ext cx="2947541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1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-114299"/>
            <a:ext cx="10922140" cy="10401300"/>
            <a:chOff x="0" y="0"/>
            <a:chExt cx="3056604" cy="31375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56604" cy="3137528"/>
            </a:xfrm>
            <a:custGeom>
              <a:avLst/>
              <a:gdLst/>
              <a:ahLst/>
              <a:cxnLst/>
              <a:rect l="l" t="t" r="r" b="b"/>
              <a:pathLst>
                <a:path w="3056604" h="3137528">
                  <a:moveTo>
                    <a:pt x="0" y="0"/>
                  </a:moveTo>
                  <a:lnTo>
                    <a:pt x="3056604" y="0"/>
                  </a:lnTo>
                  <a:lnTo>
                    <a:pt x="3056604" y="3137528"/>
                  </a:lnTo>
                  <a:lnTo>
                    <a:pt x="0" y="3137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3056604" cy="3099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41771" y="537933"/>
            <a:ext cx="7512993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8136"/>
              </a:lnSpc>
            </a:pPr>
            <a:r>
              <a:rPr lang="en-US" sz="7200" spc="-252" dirty="0">
                <a:solidFill>
                  <a:srgbClr val="00B0F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Provision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69FBAF44-C6ED-4512-7F05-6C41E835B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371" y="2498586"/>
            <a:ext cx="9950029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God is Your Provider – We</a:t>
            </a:r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 can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Trust Him for All our Needs 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grandir Medium" panose="020B0604020202020204" charset="0"/>
              </a:rPr>
              <a:t>Philippians 4:19 - "And my God will meet all your needs according to the riches of His glory in Christ Jesus.“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3200" dirty="0">
              <a:latin typeface="Agrandir Medium" panose="020B060402020202020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Provide for Yourself and Family 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randir Medium" panose="020B0604020202020204" charset="0"/>
              </a:rPr>
              <a:t>- 1 Timothy 5:8 - "Anyone who does not provide for their relatives...has denied the faith.“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Provide for the needs of others - 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randir Medium" panose="020B0604020202020204" charset="0"/>
              </a:rPr>
              <a:t>Ephesians 4:28 - Let him who stole steal no longer, but rather let him labor, working with his hands what is good, that he may have something to give him who has need.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A8FBE2-B0CC-8DE8-4255-AF1EC1C3B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665" y="3141397"/>
            <a:ext cx="5998810" cy="4004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Black and white portrait banner of an African girl praying">
            <a:extLst>
              <a:ext uri="{FF2B5EF4-FFF2-40B4-BE49-F238E27FC236}">
                <a16:creationId xmlns:a16="http://schemas.microsoft.com/office/drawing/2014/main" id="{2F1A3DFF-881B-7F77-C263-DB3D222B1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0" r="3225"/>
          <a:stretch/>
        </p:blipFill>
        <p:spPr bwMode="auto">
          <a:xfrm>
            <a:off x="12344400" y="876300"/>
            <a:ext cx="5943600" cy="75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838200" y="595417"/>
            <a:ext cx="7830114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36"/>
              </a:lnSpc>
            </a:pPr>
            <a:r>
              <a:rPr lang="en-US" sz="7200" spc="-252" dirty="0">
                <a:solidFill>
                  <a:srgbClr val="00B0F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Gratitude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16EF6-3025-46C8-5C2C-890F08072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488962"/>
            <a:ext cx="10972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Grateful 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1 Thes 5:18 – "Give thanks in all circumstances; for this is God’s will for you in Christ Jesus.“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Contentment 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Phil 4:11-12 – "I have learned to be content whatever the circumstances."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grandir Medium" panose="020B0604020202020204" charset="0"/>
              </a:rPr>
              <a:t>Guilt-Free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randir Medium" panose="020B0604020202020204" charset="0"/>
              </a:rPr>
              <a:t> – </a:t>
            </a:r>
            <a:r>
              <a:rPr lang="en-US" altLang="en-US" sz="3200" dirty="0">
                <a:solidFill>
                  <a:schemeClr val="bg1"/>
                </a:solidFill>
                <a:latin typeface="Agrandir Medium" panose="020B0604020202020204" charset="0"/>
              </a:rPr>
              <a:t>James 1:17 “Every good and perfect gift is from above”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randir Medium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1" y="1"/>
            <a:ext cx="11506201" cy="10287000"/>
            <a:chOff x="0" y="0"/>
            <a:chExt cx="3349536" cy="31375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49536" cy="3137528"/>
            </a:xfrm>
            <a:custGeom>
              <a:avLst/>
              <a:gdLst/>
              <a:ahLst/>
              <a:cxnLst/>
              <a:rect l="l" t="t" r="r" b="b"/>
              <a:pathLst>
                <a:path w="3349536" h="3137528">
                  <a:moveTo>
                    <a:pt x="0" y="0"/>
                  </a:moveTo>
                  <a:lnTo>
                    <a:pt x="3349536" y="0"/>
                  </a:lnTo>
                  <a:lnTo>
                    <a:pt x="3349536" y="3137528"/>
                  </a:lnTo>
                  <a:lnTo>
                    <a:pt x="0" y="3137528"/>
                  </a:lnTo>
                  <a:close/>
                </a:path>
              </a:pathLst>
            </a:custGeom>
            <a:solidFill>
              <a:srgbClr val="60AA8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3349536" cy="3099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3116" y="431444"/>
            <a:ext cx="9540934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6"/>
              </a:lnSpc>
            </a:pPr>
            <a:r>
              <a:rPr lang="en-US" sz="7200" spc="-252" dirty="0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Giving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66272068-6783-822E-035F-EF57D4D07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1653018"/>
            <a:ext cx="10820399" cy="846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Freely Receive, Freely Give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Matthew 10:8 – "Freely you have received; freely give."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</a:rPr>
              <a:t>Be a Generous Giver without Compulsion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Corinthians 9:7 – "Each of you should give what you have decided in your heart to give, not reluctantly or under compulsion, for God loves a cheerful giver."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</a:rPr>
              <a:t>Sharing and Having All Things in Common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Acts 2:44-45 – "All the believers were together and had everything in common. They sold property and possessions to give to anyone who had need."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</a:rPr>
              <a:t>Tithes, Offerings, and Alms Giving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Malachi 3:10 – "Bring the whole tithe into the storehouse, that there may be food in my house."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B935D7-6EE6-289C-2918-813154062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06" r="25541"/>
          <a:stretch/>
        </p:blipFill>
        <p:spPr>
          <a:xfrm>
            <a:off x="11506200" y="0"/>
            <a:ext cx="721426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3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111" b="-15111"/>
            </a:stretch>
          </a:blipFill>
        </p:spPr>
        <p:txBody>
          <a:bodyPr/>
          <a:lstStyle/>
          <a:p>
            <a:endParaRPr lang="en-GB" sz="2000" dirty="0"/>
          </a:p>
        </p:txBody>
      </p:sp>
      <p:sp>
        <p:nvSpPr>
          <p:cNvPr id="3" name="TextBox 3"/>
          <p:cNvSpPr txBox="1"/>
          <p:nvPr/>
        </p:nvSpPr>
        <p:spPr>
          <a:xfrm>
            <a:off x="3560083" y="314326"/>
            <a:ext cx="1119190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6"/>
              </a:lnSpc>
            </a:pPr>
            <a:r>
              <a:rPr lang="en-US" sz="7200" spc="-252" dirty="0">
                <a:solidFill>
                  <a:srgbClr val="00B0F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Planning</a:t>
            </a:r>
            <a:endParaRPr lang="en-US" sz="7200" spc="-252" dirty="0">
              <a:solidFill>
                <a:srgbClr val="00B0F0"/>
              </a:solidFill>
              <a:latin typeface="Agrandir Medium"/>
              <a:sym typeface="Agrandir Medium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2579403" y="-702448"/>
            <a:ext cx="2532201" cy="2589893"/>
          </a:xfrm>
          <a:custGeom>
            <a:avLst/>
            <a:gdLst/>
            <a:ahLst/>
            <a:cxnLst/>
            <a:rect l="l" t="t" r="r" b="b"/>
            <a:pathLst>
              <a:path w="2975403" h="3123761">
                <a:moveTo>
                  <a:pt x="0" y="0"/>
                </a:moveTo>
                <a:lnTo>
                  <a:pt x="2975403" y="0"/>
                </a:lnTo>
                <a:lnTo>
                  <a:pt x="2975403" y="3123761"/>
                </a:lnTo>
                <a:lnTo>
                  <a:pt x="0" y="31237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26" name="Freeform 26"/>
          <p:cNvSpPr/>
          <p:nvPr/>
        </p:nvSpPr>
        <p:spPr>
          <a:xfrm>
            <a:off x="16306315" y="7833741"/>
            <a:ext cx="3427404" cy="3031072"/>
          </a:xfrm>
          <a:custGeom>
            <a:avLst/>
            <a:gdLst/>
            <a:ahLst/>
            <a:cxnLst/>
            <a:rect l="l" t="t" r="r" b="b"/>
            <a:pathLst>
              <a:path w="3427404" h="3031072">
                <a:moveTo>
                  <a:pt x="0" y="0"/>
                </a:moveTo>
                <a:lnTo>
                  <a:pt x="3427404" y="0"/>
                </a:lnTo>
                <a:lnTo>
                  <a:pt x="3427404" y="3031072"/>
                </a:lnTo>
                <a:lnTo>
                  <a:pt x="0" y="3031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-866680" y="8267700"/>
            <a:ext cx="2163234" cy="3572134"/>
          </a:xfrm>
          <a:custGeom>
            <a:avLst/>
            <a:gdLst/>
            <a:ahLst/>
            <a:cxnLst/>
            <a:rect l="l" t="t" r="r" b="b"/>
            <a:pathLst>
              <a:path w="2163234" h="3572134">
                <a:moveTo>
                  <a:pt x="0" y="0"/>
                </a:moveTo>
                <a:lnTo>
                  <a:pt x="2163234" y="0"/>
                </a:lnTo>
                <a:lnTo>
                  <a:pt x="2163234" y="3572135"/>
                </a:lnTo>
                <a:lnTo>
                  <a:pt x="0" y="3572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-806560" y="-952500"/>
            <a:ext cx="2636713" cy="3573727"/>
          </a:xfrm>
          <a:custGeom>
            <a:avLst/>
            <a:gdLst/>
            <a:ahLst/>
            <a:cxnLst/>
            <a:rect l="l" t="t" r="r" b="b"/>
            <a:pathLst>
              <a:path w="2636713" h="3573727">
                <a:moveTo>
                  <a:pt x="0" y="0"/>
                </a:moveTo>
                <a:lnTo>
                  <a:pt x="2636713" y="0"/>
                </a:lnTo>
                <a:lnTo>
                  <a:pt x="2636713" y="3573727"/>
                </a:lnTo>
                <a:lnTo>
                  <a:pt x="0" y="35737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5501233" y="265988"/>
            <a:ext cx="2330665" cy="1866213"/>
          </a:xfrm>
          <a:custGeom>
            <a:avLst/>
            <a:gdLst/>
            <a:ahLst/>
            <a:cxnLst/>
            <a:rect l="l" t="t" r="r" b="b"/>
            <a:pathLst>
              <a:path w="3030355" h="2380266">
                <a:moveTo>
                  <a:pt x="0" y="0"/>
                </a:moveTo>
                <a:lnTo>
                  <a:pt x="3030355" y="0"/>
                </a:lnTo>
                <a:lnTo>
                  <a:pt x="3030355" y="2380266"/>
                </a:lnTo>
                <a:lnTo>
                  <a:pt x="0" y="23802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7ED217F3-550B-9309-BF69-6079D796F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892" y="4071286"/>
            <a:ext cx="13794281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Study Yourself</a:t>
            </a: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– Get knowledge, understanding and wisdom. </a:t>
            </a:r>
            <a:endParaRPr lang="en-US" altLang="en-US" sz="3200" b="1" dirty="0">
              <a:solidFill>
                <a:srgbClr val="60AA82"/>
              </a:solidFill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3200" b="1" dirty="0">
              <a:solidFill>
                <a:srgbClr val="00B0F0"/>
              </a:solidFill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Budget</a:t>
            </a: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– If you don’t aim at something you will never hit it.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Save (yes this is Godly)</a:t>
            </a:r>
            <a:r>
              <a:rPr lang="en-US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randir Medium" panose="020B0604020202020204" charset="0"/>
              </a:rPr>
              <a:t>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-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For specific items and difficult</a:t>
            </a:r>
            <a:r>
              <a:rPr kumimoji="0" lang="en-US" altLang="en-US" sz="3200" i="0" u="none" strike="noStrike" cap="none" normalizeH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 times</a:t>
            </a:r>
            <a:endParaRPr kumimoji="0" lang="en-US" altLang="en-US" sz="3200" i="0" u="none" strike="noStrike" cap="none" normalizeH="0" baseline="0" dirty="0">
              <a:ln>
                <a:noFill/>
              </a:ln>
              <a:solidFill>
                <a:srgbClr val="60AA82"/>
              </a:solidFill>
              <a:effectLst/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3200" b="1" dirty="0">
              <a:solidFill>
                <a:srgbClr val="00B0F0"/>
              </a:solidFill>
              <a:latin typeface="Agrandir Medium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00B0F0"/>
                </a:solidFill>
                <a:latin typeface="Agrandir Medium" panose="020B0604020202020204" charset="0"/>
              </a:rPr>
              <a:t>Leave and inheritance </a:t>
            </a:r>
            <a:r>
              <a:rPr lang="en-US" altLang="en-US" sz="3200" dirty="0">
                <a:solidFill>
                  <a:srgbClr val="60AA82"/>
                </a:solidFill>
                <a:latin typeface="Agrandir Medium" panose="020B0604020202020204" charset="0"/>
              </a:rPr>
              <a:t>–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60AA82"/>
                </a:solidFill>
                <a:effectLst/>
                <a:latin typeface="Agrandir Medium" panose="020B0604020202020204" charset="0"/>
              </a:rPr>
              <a:t>Spiritual is far more significant that physical but physical is good.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0FB057-E134-3E62-E68B-420533FFAC8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778" t="4221" r="7333" b="8546"/>
          <a:stretch/>
        </p:blipFill>
        <p:spPr>
          <a:xfrm>
            <a:off x="8026793" y="1667398"/>
            <a:ext cx="1905000" cy="186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0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Freeform 3"/>
          <p:cNvSpPr/>
          <p:nvPr/>
        </p:nvSpPr>
        <p:spPr>
          <a:xfrm>
            <a:off x="6519518" y="8877959"/>
            <a:ext cx="2417247" cy="3026207"/>
          </a:xfrm>
          <a:custGeom>
            <a:avLst/>
            <a:gdLst/>
            <a:ahLst/>
            <a:cxnLst/>
            <a:rect l="l" t="t" r="r" b="b"/>
            <a:pathLst>
              <a:path w="2417247" h="3026207">
                <a:moveTo>
                  <a:pt x="0" y="0"/>
                </a:moveTo>
                <a:lnTo>
                  <a:pt x="2417246" y="0"/>
                </a:lnTo>
                <a:lnTo>
                  <a:pt x="2417246" y="3026206"/>
                </a:lnTo>
                <a:lnTo>
                  <a:pt x="0" y="30262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977530" y="-1286370"/>
            <a:ext cx="2832552" cy="2588549"/>
          </a:xfrm>
          <a:custGeom>
            <a:avLst/>
            <a:gdLst/>
            <a:ahLst/>
            <a:cxnLst/>
            <a:rect l="l" t="t" r="r" b="b"/>
            <a:pathLst>
              <a:path w="2832552" h="2588549">
                <a:moveTo>
                  <a:pt x="0" y="0"/>
                </a:moveTo>
                <a:lnTo>
                  <a:pt x="2832552" y="0"/>
                </a:lnTo>
                <a:lnTo>
                  <a:pt x="2832552" y="2588549"/>
                </a:lnTo>
                <a:lnTo>
                  <a:pt x="0" y="25885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6346052" y="-689971"/>
            <a:ext cx="3001354" cy="2584054"/>
          </a:xfrm>
          <a:custGeom>
            <a:avLst/>
            <a:gdLst/>
            <a:ahLst/>
            <a:cxnLst/>
            <a:rect l="l" t="t" r="r" b="b"/>
            <a:pathLst>
              <a:path w="3001354" h="2584054">
                <a:moveTo>
                  <a:pt x="0" y="0"/>
                </a:moveTo>
                <a:lnTo>
                  <a:pt x="3001355" y="0"/>
                </a:lnTo>
                <a:lnTo>
                  <a:pt x="3001355" y="2584053"/>
                </a:lnTo>
                <a:lnTo>
                  <a:pt x="0" y="2584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670189" y="8779896"/>
            <a:ext cx="2906484" cy="3014207"/>
          </a:xfrm>
          <a:custGeom>
            <a:avLst/>
            <a:gdLst/>
            <a:ahLst/>
            <a:cxnLst/>
            <a:rect l="l" t="t" r="r" b="b"/>
            <a:pathLst>
              <a:path w="2906484" h="3014207">
                <a:moveTo>
                  <a:pt x="0" y="0"/>
                </a:moveTo>
                <a:lnTo>
                  <a:pt x="2906485" y="0"/>
                </a:lnTo>
                <a:lnTo>
                  <a:pt x="2906485" y="3014208"/>
                </a:lnTo>
                <a:lnTo>
                  <a:pt x="0" y="30142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7259300" y="5033991"/>
            <a:ext cx="2138114" cy="2604359"/>
          </a:xfrm>
          <a:custGeom>
            <a:avLst/>
            <a:gdLst/>
            <a:ahLst/>
            <a:cxnLst/>
            <a:rect l="l" t="t" r="r" b="b"/>
            <a:pathLst>
              <a:path w="2138114" h="2604359">
                <a:moveTo>
                  <a:pt x="0" y="0"/>
                </a:moveTo>
                <a:lnTo>
                  <a:pt x="2138114" y="0"/>
                </a:lnTo>
                <a:lnTo>
                  <a:pt x="2138114" y="2604359"/>
                </a:lnTo>
                <a:lnTo>
                  <a:pt x="0" y="26043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2313073" y="-1659845"/>
            <a:ext cx="2975403" cy="3123761"/>
          </a:xfrm>
          <a:custGeom>
            <a:avLst/>
            <a:gdLst/>
            <a:ahLst/>
            <a:cxnLst/>
            <a:rect l="l" t="t" r="r" b="b"/>
            <a:pathLst>
              <a:path w="2975403" h="3123761">
                <a:moveTo>
                  <a:pt x="0" y="0"/>
                </a:moveTo>
                <a:lnTo>
                  <a:pt x="2975403" y="0"/>
                </a:lnTo>
                <a:lnTo>
                  <a:pt x="2975403" y="3123761"/>
                </a:lnTo>
                <a:lnTo>
                  <a:pt x="0" y="31237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3044371" y="8566988"/>
            <a:ext cx="2741722" cy="2626777"/>
          </a:xfrm>
          <a:custGeom>
            <a:avLst/>
            <a:gdLst/>
            <a:ahLst/>
            <a:cxnLst/>
            <a:rect l="l" t="t" r="r" b="b"/>
            <a:pathLst>
              <a:path w="2741722" h="2626777">
                <a:moveTo>
                  <a:pt x="0" y="0"/>
                </a:moveTo>
                <a:lnTo>
                  <a:pt x="2741722" y="0"/>
                </a:lnTo>
                <a:lnTo>
                  <a:pt x="2741722" y="2626777"/>
                </a:lnTo>
                <a:lnTo>
                  <a:pt x="0" y="262677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-2097645" y="3518455"/>
            <a:ext cx="3427404" cy="3031072"/>
          </a:xfrm>
          <a:custGeom>
            <a:avLst/>
            <a:gdLst/>
            <a:ahLst/>
            <a:cxnLst/>
            <a:rect l="l" t="t" r="r" b="b"/>
            <a:pathLst>
              <a:path w="3427404" h="3031072">
                <a:moveTo>
                  <a:pt x="0" y="0"/>
                </a:moveTo>
                <a:lnTo>
                  <a:pt x="3427404" y="0"/>
                </a:lnTo>
                <a:lnTo>
                  <a:pt x="3427404" y="3031072"/>
                </a:lnTo>
                <a:lnTo>
                  <a:pt x="0" y="303107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-916995" y="7470165"/>
            <a:ext cx="3227941" cy="3676843"/>
          </a:xfrm>
          <a:custGeom>
            <a:avLst/>
            <a:gdLst/>
            <a:ahLst/>
            <a:cxnLst/>
            <a:rect l="l" t="t" r="r" b="b"/>
            <a:pathLst>
              <a:path w="3227941" h="3676843">
                <a:moveTo>
                  <a:pt x="0" y="0"/>
                </a:moveTo>
                <a:lnTo>
                  <a:pt x="3227941" y="0"/>
                </a:lnTo>
                <a:lnTo>
                  <a:pt x="3227941" y="3676843"/>
                </a:lnTo>
                <a:lnTo>
                  <a:pt x="0" y="367684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6858779" y="8450325"/>
            <a:ext cx="2163234" cy="3572134"/>
          </a:xfrm>
          <a:custGeom>
            <a:avLst/>
            <a:gdLst/>
            <a:ahLst/>
            <a:cxnLst/>
            <a:rect l="l" t="t" r="r" b="b"/>
            <a:pathLst>
              <a:path w="2163234" h="3572134">
                <a:moveTo>
                  <a:pt x="0" y="0"/>
                </a:moveTo>
                <a:lnTo>
                  <a:pt x="2163234" y="0"/>
                </a:lnTo>
                <a:lnTo>
                  <a:pt x="2163234" y="3572134"/>
                </a:lnTo>
                <a:lnTo>
                  <a:pt x="0" y="357213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-916995" y="-985177"/>
            <a:ext cx="2636713" cy="3573727"/>
          </a:xfrm>
          <a:custGeom>
            <a:avLst/>
            <a:gdLst/>
            <a:ahLst/>
            <a:cxnLst/>
            <a:rect l="l" t="t" r="r" b="b"/>
            <a:pathLst>
              <a:path w="2636713" h="3573727">
                <a:moveTo>
                  <a:pt x="0" y="0"/>
                </a:moveTo>
                <a:lnTo>
                  <a:pt x="2636712" y="0"/>
                </a:lnTo>
                <a:lnTo>
                  <a:pt x="2636712" y="3573726"/>
                </a:lnTo>
                <a:lnTo>
                  <a:pt x="0" y="35737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3202548" y="9200929"/>
            <a:ext cx="3030355" cy="2380266"/>
          </a:xfrm>
          <a:custGeom>
            <a:avLst/>
            <a:gdLst/>
            <a:ahLst/>
            <a:cxnLst/>
            <a:rect l="l" t="t" r="r" b="b"/>
            <a:pathLst>
              <a:path w="3030355" h="2380266">
                <a:moveTo>
                  <a:pt x="0" y="0"/>
                </a:moveTo>
                <a:lnTo>
                  <a:pt x="3030356" y="0"/>
                </a:lnTo>
                <a:lnTo>
                  <a:pt x="3030356" y="2380266"/>
                </a:lnTo>
                <a:lnTo>
                  <a:pt x="0" y="238026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8074943" y="-1400144"/>
            <a:ext cx="2138114" cy="2604359"/>
          </a:xfrm>
          <a:custGeom>
            <a:avLst/>
            <a:gdLst/>
            <a:ahLst/>
            <a:cxnLst/>
            <a:rect l="l" t="t" r="r" b="b"/>
            <a:pathLst>
              <a:path w="2138114" h="2604359">
                <a:moveTo>
                  <a:pt x="0" y="0"/>
                </a:moveTo>
                <a:lnTo>
                  <a:pt x="2138114" y="0"/>
                </a:lnTo>
                <a:lnTo>
                  <a:pt x="2138114" y="2604359"/>
                </a:lnTo>
                <a:lnTo>
                  <a:pt x="0" y="26043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7487449" y="2460237"/>
            <a:ext cx="2055840" cy="2573754"/>
          </a:xfrm>
          <a:custGeom>
            <a:avLst/>
            <a:gdLst/>
            <a:ahLst/>
            <a:cxnLst/>
            <a:rect l="l" t="t" r="r" b="b"/>
            <a:pathLst>
              <a:path w="2055840" h="2573754">
                <a:moveTo>
                  <a:pt x="0" y="0"/>
                </a:moveTo>
                <a:lnTo>
                  <a:pt x="2055840" y="0"/>
                </a:lnTo>
                <a:lnTo>
                  <a:pt x="2055840" y="2573754"/>
                </a:lnTo>
                <a:lnTo>
                  <a:pt x="0" y="25737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0803607" y="-1810090"/>
            <a:ext cx="1848187" cy="3014305"/>
          </a:xfrm>
          <a:custGeom>
            <a:avLst/>
            <a:gdLst/>
            <a:ahLst/>
            <a:cxnLst/>
            <a:rect l="l" t="t" r="r" b="b"/>
            <a:pathLst>
              <a:path w="1848187" h="3014305">
                <a:moveTo>
                  <a:pt x="0" y="0"/>
                </a:moveTo>
                <a:lnTo>
                  <a:pt x="1848187" y="0"/>
                </a:lnTo>
                <a:lnTo>
                  <a:pt x="1848187" y="3014305"/>
                </a:lnTo>
                <a:lnTo>
                  <a:pt x="0" y="301430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5879026" y="-985177"/>
            <a:ext cx="1464000" cy="2189392"/>
          </a:xfrm>
          <a:custGeom>
            <a:avLst/>
            <a:gdLst/>
            <a:ahLst/>
            <a:cxnLst/>
            <a:rect l="l" t="t" r="r" b="b"/>
            <a:pathLst>
              <a:path w="1464000" h="2189392">
                <a:moveTo>
                  <a:pt x="0" y="0"/>
                </a:moveTo>
                <a:lnTo>
                  <a:pt x="1464000" y="0"/>
                </a:lnTo>
                <a:lnTo>
                  <a:pt x="1464000" y="2189392"/>
                </a:lnTo>
                <a:lnTo>
                  <a:pt x="0" y="2189392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0C2D760A-3665-33C6-078D-C3F9E0B2F189}"/>
              </a:ext>
            </a:extLst>
          </p:cNvPr>
          <p:cNvSpPr txBox="1"/>
          <p:nvPr/>
        </p:nvSpPr>
        <p:spPr>
          <a:xfrm>
            <a:off x="2708982" y="2177581"/>
            <a:ext cx="12870036" cy="121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86"/>
              </a:lnSpc>
              <a:spcBef>
                <a:spcPct val="0"/>
              </a:spcBef>
            </a:pPr>
            <a:r>
              <a:rPr lang="en-US" sz="6000" spc="-343" dirty="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“Well done, good and faithful servant”</a:t>
            </a:r>
          </a:p>
        </p:txBody>
      </p:sp>
      <p:pic>
        <p:nvPicPr>
          <p:cNvPr id="7170" name="Picture 2" descr="Heaven-crown">
            <a:extLst>
              <a:ext uri="{FF2B5EF4-FFF2-40B4-BE49-F238E27FC236}">
                <a16:creationId xmlns:a16="http://schemas.microsoft.com/office/drawing/2014/main" id="{29D67354-8513-DAE6-084B-B1691DDDD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82" y="4171634"/>
            <a:ext cx="7362366" cy="432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974</Words>
  <Application>Microsoft Office PowerPoint</Application>
  <PresentationFormat>Custom</PresentationFormat>
  <Paragraphs>99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Agrandir Bold</vt:lpstr>
      <vt:lpstr>Agrandir Medium</vt:lpstr>
      <vt:lpstr>Arial</vt:lpstr>
      <vt:lpstr>Calibri</vt:lpstr>
      <vt:lpstr>Aptos</vt:lpstr>
      <vt:lpstr>Agrandir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Financial Management Presentation</dc:title>
  <dc:creator>John Kiln</dc:creator>
  <cp:lastModifiedBy>John Kiln</cp:lastModifiedBy>
  <cp:revision>105</cp:revision>
  <dcterms:created xsi:type="dcterms:W3CDTF">2006-08-16T00:00:00Z</dcterms:created>
  <dcterms:modified xsi:type="dcterms:W3CDTF">2024-09-01T10:11:27Z</dcterms:modified>
  <dc:identifier>DAGPcqSEk50</dc:identifier>
</cp:coreProperties>
</file>