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1pPr>
    <a:lvl2pPr marL="0" marR="0" indent="4572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2pPr>
    <a:lvl3pPr marL="0" marR="0" indent="9144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3pPr>
    <a:lvl4pPr marL="0" marR="0" indent="13716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4pPr>
    <a:lvl5pPr marL="0" marR="0" indent="18288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5pPr>
    <a:lvl6pPr marL="0" marR="0" indent="22860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6pPr>
    <a:lvl7pPr marL="0" marR="0" indent="27432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7pPr>
    <a:lvl8pPr marL="0" marR="0" indent="32004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8pPr>
    <a:lvl9pPr marL="0" marR="0" indent="365760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254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9A9A9"/>
              </a:solidFill>
              <a:prstDash val="solid"/>
              <a:miter lim="400000"/>
            </a:ln>
          </a:top>
          <a:bottom>
            <a:ln w="381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381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hape 176"/>
          <p:cNvSpPr/>
          <p:nvPr>
            <p:ph type="sldImg"/>
          </p:nvPr>
        </p:nvSpPr>
        <p:spPr>
          <a:prstGeom prst="rect">
            <a:avLst/>
          </a:prstGeom>
        </p:spPr>
        <p:txBody>
          <a:bodyPr/>
          <a:lstStyle/>
          <a:p>
            <a:pPr/>
          </a:p>
        </p:txBody>
      </p:sp>
      <p:sp>
        <p:nvSpPr>
          <p:cNvPr id="177" name="Shape 177"/>
          <p:cNvSpPr/>
          <p:nvPr>
            <p:ph type="body" sz="quarter" idx="1"/>
          </p:nvPr>
        </p:nvSpPr>
        <p:spPr>
          <a:prstGeom prst="rect">
            <a:avLst/>
          </a:prstGeom>
        </p:spPr>
        <p:txBody>
          <a:bodyPr/>
          <a:lstStyle/>
          <a:p>
            <a:pPr/>
            <a:r>
              <a:t>Turn to Ephesian 5</a:t>
            </a:r>
            <a:br/>
          </a:p>
          <a:p>
            <a:pPr/>
            <a:r>
              <a:t>When Paul (by the HOLY Spirit) talks about marriage, He relates it directly to Christ and the Church. Our marriages are a key part of our faith and testimony.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hape 180"/>
          <p:cNvSpPr/>
          <p:nvPr>
            <p:ph type="sldImg"/>
          </p:nvPr>
        </p:nvSpPr>
        <p:spPr>
          <a:prstGeom prst="rect">
            <a:avLst/>
          </a:prstGeom>
        </p:spPr>
        <p:txBody>
          <a:bodyPr/>
          <a:lstStyle/>
          <a:p>
            <a:pPr/>
          </a:p>
        </p:txBody>
      </p:sp>
      <p:sp>
        <p:nvSpPr>
          <p:cNvPr id="181" name="Shape 181"/>
          <p:cNvSpPr/>
          <p:nvPr>
            <p:ph type="body" sz="quarter" idx="1"/>
          </p:nvPr>
        </p:nvSpPr>
        <p:spPr>
          <a:prstGeom prst="rect">
            <a:avLst/>
          </a:prstGeom>
        </p:spPr>
        <p:txBody>
          <a:bodyPr/>
          <a:lstStyle/>
          <a:p>
            <a:pPr/>
            <a:r>
              <a:t>The Holy Spirit tells us here that we become one flesh when we get married. Once again, this is a picture of Christ and HIS church.</a:t>
            </a:r>
          </a:p>
          <a:p>
            <a:pPr/>
            <a:r>
              <a:t>We are no longer two individuals. Two separate, independent lives (and histories) are meshed together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hape 186"/>
          <p:cNvSpPr/>
          <p:nvPr>
            <p:ph type="sldImg"/>
          </p:nvPr>
        </p:nvSpPr>
        <p:spPr>
          <a:prstGeom prst="rect">
            <a:avLst/>
          </a:prstGeom>
        </p:spPr>
        <p:txBody>
          <a:bodyPr/>
          <a:lstStyle/>
          <a:p>
            <a:pPr/>
          </a:p>
        </p:txBody>
      </p:sp>
      <p:sp>
        <p:nvSpPr>
          <p:cNvPr id="187" name="Shape 187"/>
          <p:cNvSpPr/>
          <p:nvPr>
            <p:ph type="body" sz="quarter" idx="1"/>
          </p:nvPr>
        </p:nvSpPr>
        <p:spPr>
          <a:prstGeom prst="rect">
            <a:avLst/>
          </a:prstGeom>
        </p:spPr>
        <p:txBody>
          <a:bodyPr/>
          <a:lstStyle/>
          <a:p>
            <a:pPr/>
            <a:r>
              <a:t>This is a covenant that you have made before GOD, not just men.</a:t>
            </a:r>
          </a:p>
          <a:p>
            <a:pPr/>
            <a:r>
              <a:t>It speaks to the covenant HE has made with believers. All HIS promises to us are HIS covenant with us. Our side of the covenant is to believe in Christ and then live that belief out in every part of our lives.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270000" y="3289300"/>
            <a:ext cx="21844000" cy="3879454"/>
          </a:xfrm>
          <a:prstGeom prst="rect">
            <a:avLst/>
          </a:prstGeom>
        </p:spPr>
        <p:txBody>
          <a:bodyPr/>
          <a:lstStyle>
            <a:lvl1pPr defTabSz="2438338">
              <a:lnSpc>
                <a:spcPct val="90000"/>
              </a:lnSpc>
              <a:defRPr spc="-348" sz="11600">
                <a:gradFill flip="none" rotWithShape="1">
                  <a:gsLst>
                    <a:gs pos="0">
                      <a:srgbClr val="1E98FD"/>
                    </a:gs>
                    <a:gs pos="100000">
                      <a:srgbClr val="FF00F7"/>
                    </a:gs>
                  </a:gsLst>
                  <a:lin ang="3960000" scaled="0"/>
                </a:gradFill>
              </a:defRPr>
            </a:lvl1pPr>
          </a:lstStyle>
          <a:p>
            <a:pPr/>
            <a:r>
              <a:t>Presentation Title</a:t>
            </a:r>
          </a:p>
        </p:txBody>
      </p:sp>
      <p:sp>
        <p:nvSpPr>
          <p:cNvPr id="12" name="Author and Date"/>
          <p:cNvSpPr txBox="1"/>
          <p:nvPr>
            <p:ph type="body" sz="quarter" idx="21" hasCustomPrompt="1"/>
          </p:nvPr>
        </p:nvSpPr>
        <p:spPr>
          <a:xfrm>
            <a:off x="1270000" y="12160429"/>
            <a:ext cx="21844000" cy="694056"/>
          </a:xfrm>
          <a:prstGeom prst="rect">
            <a:avLst/>
          </a:prstGeom>
        </p:spPr>
        <p:txBody>
          <a:bodyPr/>
          <a:lstStyle>
            <a:lvl1pPr marL="0" indent="0" algn="ctr" defTabSz="825500">
              <a:spcBef>
                <a:spcPts val="0"/>
              </a:spcBef>
              <a:buClrTx/>
              <a:buSzTx/>
              <a:buNone/>
              <a:defRPr sz="3500">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1270000" y="6985000"/>
            <a:ext cx="21844000" cy="2512352"/>
          </a:xfrm>
          <a:prstGeom prst="rect">
            <a:avLst/>
          </a:prstGeom>
        </p:spPr>
        <p:txBody>
          <a:bodyPr/>
          <a:lstStyle>
            <a:lvl1pPr marL="0" indent="0" algn="ctr" defTabSz="825500">
              <a:spcBef>
                <a:spcPts val="0"/>
              </a:spcBef>
              <a:buClrTx/>
              <a:buSzTx/>
              <a:buNone/>
              <a:defRPr sz="6400">
                <a:latin typeface="Graphik Medium"/>
                <a:ea typeface="Graphik Medium"/>
                <a:cs typeface="Graphik Medium"/>
                <a:sym typeface="Graphik Medium"/>
              </a:defRPr>
            </a:lvl1pPr>
            <a:lvl2pPr marL="0" indent="0" algn="ctr" defTabSz="825500">
              <a:spcBef>
                <a:spcPts val="0"/>
              </a:spcBef>
              <a:buClrTx/>
              <a:buSzTx/>
              <a:buNone/>
              <a:defRPr sz="6400">
                <a:latin typeface="Graphik Medium"/>
                <a:ea typeface="Graphik Medium"/>
                <a:cs typeface="Graphik Medium"/>
                <a:sym typeface="Graphik Medium"/>
              </a:defRPr>
            </a:lvl2pPr>
            <a:lvl3pPr marL="0" indent="0" algn="ctr" defTabSz="825500">
              <a:spcBef>
                <a:spcPts val="0"/>
              </a:spcBef>
              <a:buClrTx/>
              <a:buSzTx/>
              <a:buNone/>
              <a:defRPr sz="6400">
                <a:latin typeface="Graphik Medium"/>
                <a:ea typeface="Graphik Medium"/>
                <a:cs typeface="Graphik Medium"/>
                <a:sym typeface="Graphik Medium"/>
              </a:defRPr>
            </a:lvl3pPr>
            <a:lvl4pPr marL="0" indent="0" algn="ctr" defTabSz="825500">
              <a:spcBef>
                <a:spcPts val="0"/>
              </a:spcBef>
              <a:buClrTx/>
              <a:buSzTx/>
              <a:buNone/>
              <a:defRPr sz="6400">
                <a:latin typeface="Graphik Medium"/>
                <a:ea typeface="Graphik Medium"/>
                <a:cs typeface="Graphik Medium"/>
                <a:sym typeface="Graphik Medium"/>
              </a:defRPr>
            </a:lvl4pPr>
            <a:lvl5pPr marL="0" indent="0" algn="ctr" defTabSz="825500">
              <a:spcBef>
                <a:spcPts val="0"/>
              </a:spcBef>
              <a:buClrTx/>
              <a:buSzTx/>
              <a:buNone/>
              <a:defRPr sz="6400">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Two jellyfish touching against a dark blue background"/>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FFFFFF"/>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solidFill>
                  <a:srgbClr val="FFFFFF"/>
                </a:solidFill>
              </a:defRPr>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FFFFFF"/>
                </a:solidFill>
                <a:latin typeface="Graphik Medium"/>
                <a:ea typeface="Graphik Medium"/>
                <a:cs typeface="Graphik Medium"/>
                <a:sym typeface="Graphik Medium"/>
              </a:defRPr>
            </a:lvl1pPr>
            <a:lvl2pPr marL="0" indent="0" algn="ctr" defTabSz="825500">
              <a:spcBef>
                <a:spcPts val="0"/>
              </a:spcBef>
              <a:buClrTx/>
              <a:buSzTx/>
              <a:buNone/>
              <a:defRPr sz="6400">
                <a:solidFill>
                  <a:srgbClr val="FFFFFF"/>
                </a:solidFill>
                <a:latin typeface="Graphik Medium"/>
                <a:ea typeface="Graphik Medium"/>
                <a:cs typeface="Graphik Medium"/>
                <a:sym typeface="Graphik Medium"/>
              </a:defRPr>
            </a:lvl2pPr>
            <a:lvl3pPr marL="0" indent="0" algn="ctr" defTabSz="825500">
              <a:spcBef>
                <a:spcPts val="0"/>
              </a:spcBef>
              <a:buClrTx/>
              <a:buSzTx/>
              <a:buNone/>
              <a:defRPr sz="6400">
                <a:solidFill>
                  <a:srgbClr val="FFFFFF"/>
                </a:solidFill>
                <a:latin typeface="Graphik Medium"/>
                <a:ea typeface="Graphik Medium"/>
                <a:cs typeface="Graphik Medium"/>
                <a:sym typeface="Graphik Medium"/>
              </a:defRPr>
            </a:lvl3pPr>
            <a:lvl4pPr marL="0" indent="0" algn="ctr" defTabSz="825500">
              <a:spcBef>
                <a:spcPts val="0"/>
              </a:spcBef>
              <a:buClrTx/>
              <a:buSzTx/>
              <a:buNone/>
              <a:defRPr sz="6400">
                <a:solidFill>
                  <a:srgbClr val="FFFFFF"/>
                </a:solidFill>
                <a:latin typeface="Graphik Medium"/>
                <a:ea typeface="Graphik Medium"/>
                <a:cs typeface="Graphik Medium"/>
                <a:sym typeface="Graphik Medium"/>
              </a:defRPr>
            </a:lvl4pPr>
            <a:lvl5pPr marL="0" indent="0" algn="ctr" defTabSz="825500">
              <a:spcBef>
                <a:spcPts val="0"/>
              </a:spcBef>
              <a:buClrTx/>
              <a:buSzTx/>
              <a:buNone/>
              <a:defRPr sz="6400">
                <a:solidFill>
                  <a:srgbClr val="FFFFFF"/>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Two jellyfish against a blue background"/>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5108"/>
            <a:ext cx="9652000" cy="3200203"/>
          </a:xfrm>
          <a:prstGeom prst="rect">
            <a:avLst/>
          </a:prstGeom>
        </p:spPr>
        <p:txBody>
          <a:bodyPr/>
          <a:lstStyle>
            <a:lvl1pPr>
              <a:defRPr>
                <a:gradFill flip="none" rotWithShape="1">
                  <a:gsLst>
                    <a:gs pos="0">
                      <a:srgbClr val="FF00D8"/>
                    </a:gs>
                    <a:gs pos="100000">
                      <a:srgbClr val="FF542E"/>
                    </a:gs>
                  </a:gsLst>
                  <a:lin ang="3960000" scaled="0"/>
                </a:gradFill>
              </a:defRPr>
            </a:lvl1p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vl2pPr marL="0" indent="457200" algn="ctr" defTabSz="825500">
              <a:spcBef>
                <a:spcPts val="0"/>
              </a:spcBef>
              <a:buClrTx/>
              <a:buSzTx/>
              <a:buNone/>
              <a:defRPr sz="5400">
                <a:latin typeface="Graphik Medium"/>
                <a:ea typeface="Graphik Medium"/>
                <a:cs typeface="Graphik Medium"/>
                <a:sym typeface="Graphik Medium"/>
              </a:defRPr>
            </a:lvl2pPr>
            <a:lvl3pPr marL="0" indent="914400" algn="ctr" defTabSz="825500">
              <a:spcBef>
                <a:spcPts val="0"/>
              </a:spcBef>
              <a:buClrTx/>
              <a:buSzTx/>
              <a:buNone/>
              <a:defRPr sz="5400">
                <a:latin typeface="Graphik Medium"/>
                <a:ea typeface="Graphik Medium"/>
                <a:cs typeface="Graphik Medium"/>
                <a:sym typeface="Graphik Medium"/>
              </a:defRPr>
            </a:lvl3pPr>
            <a:lvl4pPr marL="0" indent="1371600" algn="ctr" defTabSz="825500">
              <a:spcBef>
                <a:spcPts val="0"/>
              </a:spcBef>
              <a:buClrTx/>
              <a:buSzTx/>
              <a:buNone/>
              <a:defRPr sz="5400">
                <a:latin typeface="Graphik Medium"/>
                <a:ea typeface="Graphik Medium"/>
                <a:cs typeface="Graphik Medium"/>
                <a:sym typeface="Graphik Medium"/>
              </a:defRPr>
            </a:lvl4pPr>
            <a:lvl5pPr marL="0" indent="1828800" algn="ctr" defTabSz="825500">
              <a:spcBef>
                <a:spcPts val="0"/>
              </a:spcBef>
              <a:buClrTx/>
              <a:buSzTx/>
              <a:buNone/>
              <a:defRPr sz="5400">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Two jellyfish against a pink background"/>
          <p:cNvSpPr/>
          <p:nvPr>
            <p:ph type="pic" idx="21"/>
          </p:nvPr>
        </p:nvSpPr>
        <p:spPr>
          <a:xfrm>
            <a:off x="10185400" y="0"/>
            <a:ext cx="18161000" cy="13716000"/>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7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73" name="Slide Subtitle"/>
          <p:cNvSpPr txBox="1"/>
          <p:nvPr>
            <p:ph type="body" sz="quarter" idx="21"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8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83" name="Slide Subtitle"/>
          <p:cNvSpPr txBox="1"/>
          <p:nvPr>
            <p:ph type="body" sz="quarter" idx="21"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FF00D8"/>
                    </a:gs>
                    <a:gs pos="100000">
                      <a:srgbClr val="FF542E"/>
                    </a:gs>
                  </a:gsLst>
                  <a:lin ang="3960000" scaled="0"/>
                </a:gradFill>
              </a:defRPr>
            </a:lvl1pPr>
          </a:lstStyle>
          <a:p>
            <a:pPr/>
            <a:r>
              <a:t>Section Title</a:t>
            </a:r>
          </a:p>
        </p:txBody>
      </p:sp>
      <p:sp>
        <p:nvSpPr>
          <p:cNvPr id="9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prstGeom prst="rect">
            <a:avLst/>
          </a:prstGeom>
        </p:spPr>
        <p:txBody>
          <a:bodyPr/>
          <a:lstStyle/>
          <a:p>
            <a:pPr/>
            <a:r>
              <a:t>Slide Title</a:t>
            </a:r>
          </a:p>
        </p:txBody>
      </p:sp>
      <p:sp>
        <p:nvSpPr>
          <p:cNvPr id="10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10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70000" y="4927600"/>
            <a:ext cx="21844000" cy="3902869"/>
          </a:xfrm>
          <a:prstGeom prst="rect">
            <a:avLst/>
          </a:prstGeom>
        </p:spPr>
        <p:txBody>
          <a:bodyPr anchor="ctr"/>
          <a:lstStyle>
            <a:lvl1pPr marL="0" indent="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latin typeface="Graphik Medium"/>
                <a:ea typeface="Graphik Medium"/>
                <a:cs typeface="Graphik Medium"/>
                <a:sym typeface="Graphik Medium"/>
              </a:defRPr>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latin typeface="Graphik Medium"/>
                <a:ea typeface="Graphik Medium"/>
                <a:cs typeface="Graphik Medium"/>
                <a:sym typeface="Graphik Medium"/>
              </a:defRPr>
            </a:lvl1pPr>
          </a:lstStyle>
          <a:p>
            <a:pPr/>
            <a:r>
              <a:t>Attribution</a:t>
            </a:r>
          </a:p>
        </p:txBody>
      </p:sp>
      <p:sp>
        <p:nvSpPr>
          <p:cNvPr id="136" name="Body Level One…"/>
          <p:cNvSpPr txBox="1"/>
          <p:nvPr>
            <p:ph type="body" sz="half" idx="1" hasCustomPrompt="1"/>
          </p:nvPr>
        </p:nvSpPr>
        <p:spPr>
          <a:xfrm>
            <a:off x="1270000" y="5141969"/>
            <a:ext cx="21844000" cy="343019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Two jellyfish against a pink background"/>
          <p:cNvSpPr/>
          <p:nvPr>
            <p:ph type="pic" sz="half" idx="21"/>
          </p:nvPr>
        </p:nvSpPr>
        <p:spPr>
          <a:xfrm>
            <a:off x="12192000" y="4813300"/>
            <a:ext cx="12192000" cy="9207945"/>
          </a:xfrm>
          <a:prstGeom prst="rect">
            <a:avLst/>
          </a:prstGeom>
        </p:spPr>
        <p:txBody>
          <a:bodyPr lIns="91439" tIns="45719" rIns="91439" bIns="45719">
            <a:noAutofit/>
          </a:bodyPr>
          <a:lstStyle/>
          <a:p>
            <a:pPr/>
          </a:p>
        </p:txBody>
      </p:sp>
      <p:sp>
        <p:nvSpPr>
          <p:cNvPr id="145" name="Two jellyfish touching against a dark blue background"/>
          <p:cNvSpPr/>
          <p:nvPr>
            <p:ph type="pic" sz="half" idx="22"/>
          </p:nvPr>
        </p:nvSpPr>
        <p:spPr>
          <a:xfrm>
            <a:off x="12192000" y="-628650"/>
            <a:ext cx="12192000" cy="8128000"/>
          </a:xfrm>
          <a:prstGeom prst="rect">
            <a:avLst/>
          </a:prstGeom>
        </p:spPr>
        <p:txBody>
          <a:bodyPr lIns="91439" tIns="45719" rIns="91439" bIns="45719">
            <a:noAutofit/>
          </a:bodyPr>
          <a:lstStyle/>
          <a:p>
            <a:pPr/>
          </a:p>
        </p:txBody>
      </p:sp>
      <p:sp>
        <p:nvSpPr>
          <p:cNvPr id="146" name="Two jellyfish against a blue background"/>
          <p:cNvSpPr/>
          <p:nvPr>
            <p:ph type="pic" idx="23"/>
          </p:nvPr>
        </p:nvSpPr>
        <p:spPr>
          <a:xfrm>
            <a:off x="-4203700" y="0"/>
            <a:ext cx="20574000" cy="13716000"/>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Two jellyfish touching against a dark blue background"/>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lgn="ctr" defTabSz="825500">
              <a:spcBef>
                <a:spcPts val="0"/>
              </a:spcBef>
              <a:defRPr sz="2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Biblical Marriage"/>
          <p:cNvSpPr txBox="1"/>
          <p:nvPr>
            <p:ph type="ctrTitle"/>
          </p:nvPr>
        </p:nvSpPr>
        <p:spPr>
          <a:prstGeom prst="rect">
            <a:avLst/>
          </a:prstGeom>
        </p:spPr>
        <p:txBody>
          <a:bodyPr/>
          <a:lstStyle/>
          <a:p>
            <a:pPr/>
            <a:r>
              <a:t>Biblical Marriage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his mystery is great; but I am speaking with reference to Christ and the church.…"/>
          <p:cNvSpPr txBox="1"/>
          <p:nvPr/>
        </p:nvSpPr>
        <p:spPr>
          <a:xfrm>
            <a:off x="13450008" y="2850544"/>
            <a:ext cx="10718825" cy="3271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mystery is great; but I am speaking with reference to </a:t>
            </a:r>
            <a:r>
              <a:rPr b="1">
                <a:solidFill>
                  <a:schemeClr val="accent4">
                    <a:hueOff val="-1109407"/>
                    <a:satOff val="-1495"/>
                    <a:lumOff val="-6330"/>
                  </a:schemeClr>
                </a:solidFill>
              </a:rPr>
              <a:t>Christ and the church</a:t>
            </a:r>
            <a:r>
              <a:t>.</a:t>
            </a:r>
          </a:p>
          <a:p>
            <a:pPr>
              <a:spcBef>
                <a:spcPts val="500"/>
              </a:spcBef>
            </a:pPr>
            <a:r>
              <a:rPr sz="4000"/>
              <a:t>- </a:t>
            </a:r>
            <a:r>
              <a:rPr i="1" sz="4000">
                <a:solidFill>
                  <a:srgbClr val="5E5E5E"/>
                </a:solidFill>
              </a:rPr>
              <a:t>Ephesians 5:32</a:t>
            </a:r>
          </a:p>
        </p:txBody>
      </p:sp>
      <p:sp>
        <p:nvSpPr>
          <p:cNvPr id="174" name="Marriage symbolises Christ's union with the Church, emphasising its deep spiritual significance beyond earthly partnership."/>
          <p:cNvSpPr txBox="1"/>
          <p:nvPr/>
        </p:nvSpPr>
        <p:spPr>
          <a:xfrm>
            <a:off x="13450008" y="8134444"/>
            <a:ext cx="10933990" cy="33467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Marriage symbolises Christ's union with the Church, emphasising its deep spiritual significance beyond earthly partnership.</a:t>
            </a:r>
          </a:p>
        </p:txBody>
      </p:sp>
      <p:pic>
        <p:nvPicPr>
          <p:cNvPr id="175" name="FLUX.1 pro AI Playground (2).jpg" descr="FLUX.1 pro AI Playground (2).jpg"/>
          <p:cNvPicPr>
            <a:picLocks noChangeAspect="1"/>
          </p:cNvPicPr>
          <p:nvPr/>
        </p:nvPicPr>
        <p:blipFill>
          <a:blip r:embed="rId3">
            <a:extLst/>
          </a:blip>
          <a:stretch>
            <a:fillRect/>
          </a:stretch>
        </p:blipFill>
        <p:spPr>
          <a:xfrm>
            <a:off x="-711200" y="0"/>
            <a:ext cx="13716000" cy="13716001"/>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herefore a man shall leave his father and his mother and hold fast to his wife, and they shall become one flesh. - Genesis 2:24 (ESV) | Ephesians 5:31"/>
          <p:cNvSpPr txBox="1"/>
          <p:nvPr>
            <p:ph type="body" sz="half" idx="1"/>
          </p:nvPr>
        </p:nvSpPr>
        <p:spPr>
          <a:prstGeom prst="rect">
            <a:avLst/>
          </a:prstGeom>
        </p:spPr>
        <p:txBody>
          <a:bodyPr/>
          <a:lstStyle/>
          <a:p>
            <a:pPr defTabSz="2170176">
              <a:defRPr spc="-224" sz="7476"/>
            </a:pPr>
            <a:r>
              <a:t>Therefore a man shall </a:t>
            </a:r>
            <a:r>
              <a:rPr b="1">
                <a:solidFill>
                  <a:schemeClr val="accent4">
                    <a:hueOff val="-1109407"/>
                    <a:satOff val="-1495"/>
                    <a:lumOff val="-6330"/>
                  </a:schemeClr>
                </a:solidFill>
                <a:latin typeface="Graphik"/>
                <a:ea typeface="Graphik"/>
                <a:cs typeface="Graphik"/>
                <a:sym typeface="Graphik"/>
              </a:rPr>
              <a:t>leave</a:t>
            </a:r>
            <a:r>
              <a:t> his father and his mother and </a:t>
            </a:r>
            <a:r>
              <a:rPr b="1">
                <a:solidFill>
                  <a:schemeClr val="accent4">
                    <a:hueOff val="-1109407"/>
                    <a:satOff val="-1495"/>
                    <a:lumOff val="-6330"/>
                  </a:schemeClr>
                </a:solidFill>
                <a:latin typeface="Graphik"/>
                <a:ea typeface="Graphik"/>
                <a:cs typeface="Graphik"/>
                <a:sym typeface="Graphik"/>
              </a:rPr>
              <a:t>hold fast</a:t>
            </a:r>
            <a:r>
              <a:t> to his wife, and they shall become one flesh. - </a:t>
            </a:r>
            <a:r>
              <a:rPr spc="-114" sz="3827">
                <a:solidFill>
                  <a:srgbClr val="929292"/>
                </a:solidFill>
              </a:rPr>
              <a:t>Genesis 2:24 (ESV) | Ephesians 5:31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3" name="Two jellyfish touching against a dark blue background" descr="Two jellyfish touching against a dark blue background"/>
          <p:cNvPicPr>
            <a:picLocks noChangeAspect="1"/>
          </p:cNvPicPr>
          <p:nvPr>
            <p:ph type="pic" idx="21"/>
          </p:nvPr>
        </p:nvPicPr>
        <p:blipFill>
          <a:blip r:embed="rId3">
            <a:alphaModFix amt="20042"/>
            <a:extLst/>
          </a:blip>
          <a:srcRect l="0" t="7812" r="0" b="7812"/>
          <a:stretch>
            <a:fillRect/>
          </a:stretch>
        </p:blipFill>
        <p:spPr>
          <a:xfrm>
            <a:off x="0" y="0"/>
            <a:ext cx="24384000" cy="13716000"/>
          </a:xfrm>
          <a:prstGeom prst="rect">
            <a:avLst/>
          </a:prstGeom>
        </p:spPr>
      </p:pic>
      <p:sp>
        <p:nvSpPr>
          <p:cNvPr id="184" name="COVENANT"/>
          <p:cNvSpPr txBox="1"/>
          <p:nvPr>
            <p:ph type="body" sz="half" idx="4294967295"/>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1pPr>
          </a:lstStyle>
          <a:p>
            <a:pPr/>
            <a:r>
              <a:t>COVENANT</a:t>
            </a:r>
          </a:p>
        </p:txBody>
      </p:sp>
      <p:sp>
        <p:nvSpPr>
          <p:cNvPr id="185" name="GOD has joined you together"/>
          <p:cNvSpPr txBox="1"/>
          <p:nvPr/>
        </p:nvSpPr>
        <p:spPr>
          <a:xfrm>
            <a:off x="-1" y="8521700"/>
            <a:ext cx="24384001" cy="26870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ctr" defTabSz="825500">
              <a:spcBef>
                <a:spcPts val="0"/>
              </a:spcBef>
              <a:defRPr sz="8000">
                <a:gradFill flip="none" rotWithShape="1">
                  <a:gsLst>
                    <a:gs pos="0">
                      <a:srgbClr val="FF00F7"/>
                    </a:gs>
                    <a:gs pos="100000">
                      <a:srgbClr val="1E98FD"/>
                    </a:gs>
                  </a:gsLst>
                  <a:lin ang="3960000" scaled="0"/>
                </a:gradFill>
                <a:latin typeface="+mn-lt"/>
                <a:ea typeface="+mn-ea"/>
                <a:cs typeface="+mn-cs"/>
                <a:sym typeface="Graphik Semibold"/>
              </a:defRPr>
            </a:lvl1pPr>
          </a:lstStyle>
          <a:p>
            <a:pPr/>
            <a:r>
              <a:t>GOD has joined you together</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GOD's Order for Marriage"/>
          <p:cNvSpPr txBox="1"/>
          <p:nvPr>
            <p:ph type="title"/>
          </p:nvPr>
        </p:nvSpPr>
        <p:spPr>
          <a:prstGeom prst="rect">
            <a:avLst/>
          </a:prstGeom>
        </p:spPr>
        <p:txBody>
          <a:bodyPr/>
          <a:lstStyle/>
          <a:p>
            <a:pPr/>
            <a:r>
              <a:t>GOD's Order for Marriage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FLUX Realism LoRA (3).png" descr="FLUX Realism LoRA (3).png"/>
          <p:cNvPicPr>
            <a:picLocks noChangeAspect="1"/>
          </p:cNvPicPr>
          <p:nvPr/>
        </p:nvPicPr>
        <p:blipFill>
          <a:blip r:embed="rId2">
            <a:extLst/>
          </a:blip>
          <a:stretch>
            <a:fillRect/>
          </a:stretch>
        </p:blipFill>
        <p:spPr>
          <a:xfrm>
            <a:off x="0" y="-1"/>
            <a:ext cx="13716001" cy="13716001"/>
          </a:xfrm>
          <a:prstGeom prst="rect">
            <a:avLst/>
          </a:prstGeom>
          <a:ln w="12700">
            <a:miter lim="400000"/>
          </a:ln>
        </p:spPr>
      </p:pic>
      <p:sp>
        <p:nvSpPr>
          <p:cNvPr id="192" name="For the husband is the head of the wife, as Christ also is the head of the church, He Himself being the Saviour of the body.…"/>
          <p:cNvSpPr txBox="1"/>
          <p:nvPr/>
        </p:nvSpPr>
        <p:spPr>
          <a:xfrm>
            <a:off x="13034962" y="2444144"/>
            <a:ext cx="10933992" cy="40843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For the </a:t>
            </a:r>
            <a:r>
              <a:rPr b="1"/>
              <a:t>husband</a:t>
            </a:r>
            <a:r>
              <a:t> is the </a:t>
            </a:r>
            <a:r>
              <a:rPr b="1"/>
              <a:t>head of the wife</a:t>
            </a:r>
            <a:r>
              <a:t>, </a:t>
            </a:r>
            <a:r>
              <a:rPr b="1">
                <a:solidFill>
                  <a:schemeClr val="accent4">
                    <a:hueOff val="-1109407"/>
                    <a:satOff val="-1495"/>
                    <a:lumOff val="-6330"/>
                  </a:schemeClr>
                </a:solidFill>
              </a:rPr>
              <a:t>as</a:t>
            </a:r>
            <a:r>
              <a:t> </a:t>
            </a:r>
            <a:r>
              <a:rPr b="1"/>
              <a:t>Christ</a:t>
            </a:r>
            <a:r>
              <a:t> also </a:t>
            </a:r>
            <a:r>
              <a:rPr b="1"/>
              <a:t>is the head of the church</a:t>
            </a:r>
            <a:r>
              <a:t>, He Himself being the Saviour of the body.</a:t>
            </a:r>
          </a:p>
          <a:p>
            <a:pPr>
              <a:spcBef>
                <a:spcPts val="500"/>
              </a:spcBef>
              <a:defRPr sz="4000"/>
            </a:pPr>
            <a:r>
              <a:t>- </a:t>
            </a:r>
            <a:r>
              <a:rPr i="1">
                <a:solidFill>
                  <a:srgbClr val="5E5E5E"/>
                </a:solidFill>
              </a:rPr>
              <a:t>Ephesians 5:23</a:t>
            </a:r>
          </a:p>
        </p:txBody>
      </p:sp>
      <p:sp>
        <p:nvSpPr>
          <p:cNvPr id="193" name="Husbands are called to lead their own households (under the headship of JESUS), balancing strength with gentleness in protecting and providing."/>
          <p:cNvSpPr txBox="1"/>
          <p:nvPr/>
        </p:nvSpPr>
        <p:spPr>
          <a:xfrm>
            <a:off x="13034962" y="7876276"/>
            <a:ext cx="10374708" cy="41595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rPr b="1">
                <a:solidFill>
                  <a:schemeClr val="accent4">
                    <a:hueOff val="-1109407"/>
                    <a:satOff val="-1495"/>
                    <a:lumOff val="-6330"/>
                  </a:schemeClr>
                </a:solidFill>
              </a:rPr>
              <a:t>Husbands</a:t>
            </a:r>
            <a:r>
              <a:t> are called to </a:t>
            </a:r>
            <a:r>
              <a:rPr b="1"/>
              <a:t>lead</a:t>
            </a:r>
            <a:r>
              <a:t> their own households (under the headship of JESUS), balancing strength with gentleness in </a:t>
            </a:r>
            <a:r>
              <a:rPr b="1"/>
              <a:t>protecting</a:t>
            </a:r>
            <a:r>
              <a:t> and </a:t>
            </a:r>
            <a:r>
              <a:rPr b="1"/>
              <a:t>providing</a:t>
            </a: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FLUX Realism LoRA (3).png" descr="FLUX Realism LoRA (3).png"/>
          <p:cNvPicPr>
            <a:picLocks noChangeAspect="1"/>
          </p:cNvPicPr>
          <p:nvPr/>
        </p:nvPicPr>
        <p:blipFill>
          <a:blip r:embed="rId2">
            <a:extLst/>
          </a:blip>
          <a:stretch>
            <a:fillRect/>
          </a:stretch>
        </p:blipFill>
        <p:spPr>
          <a:xfrm>
            <a:off x="0" y="-1"/>
            <a:ext cx="13716001" cy="13716001"/>
          </a:xfrm>
          <a:prstGeom prst="rect">
            <a:avLst/>
          </a:prstGeom>
          <a:ln w="12700">
            <a:miter lim="400000"/>
          </a:ln>
        </p:spPr>
      </p:pic>
      <p:sp>
        <p:nvSpPr>
          <p:cNvPr id="196" name="Wives, be subject to your own husbands, as to the Lord. … But as the church is subject to Christ, so also the wives ought to be to their husbands in everything.…"/>
          <p:cNvSpPr txBox="1"/>
          <p:nvPr/>
        </p:nvSpPr>
        <p:spPr>
          <a:xfrm>
            <a:off x="13094255" y="3324664"/>
            <a:ext cx="10767868" cy="48971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500"/>
              </a:spcBef>
            </a:pPr>
            <a:r>
              <a:t>Wives, be subject to your own husbands, as to the Lord. … But as the church is subject to Christ, so also the wives ought to be to their husbands in everything.</a:t>
            </a:r>
          </a:p>
          <a:p>
            <a:pPr>
              <a:spcBef>
                <a:spcPts val="500"/>
              </a:spcBef>
              <a:defRPr sz="4000"/>
            </a:pPr>
            <a:r>
              <a:t>- </a:t>
            </a:r>
            <a:r>
              <a:rPr i="1">
                <a:solidFill>
                  <a:srgbClr val="5E5E5E"/>
                </a:solidFill>
              </a:rPr>
              <a:t>Ephesians 5:22, 24</a:t>
            </a:r>
          </a:p>
        </p:txBody>
      </p:sp>
      <p:sp>
        <p:nvSpPr>
          <p:cNvPr id="197" name="Wives are called to submit to their own husbands."/>
          <p:cNvSpPr txBox="1"/>
          <p:nvPr/>
        </p:nvSpPr>
        <p:spPr>
          <a:xfrm>
            <a:off x="13094258" y="10886382"/>
            <a:ext cx="10374708" cy="17211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rPr b="1">
                <a:solidFill>
                  <a:schemeClr val="accent4">
                    <a:hueOff val="-1109407"/>
                    <a:satOff val="-1495"/>
                    <a:lumOff val="-6330"/>
                  </a:schemeClr>
                </a:solidFill>
              </a:rPr>
              <a:t>Wives</a:t>
            </a:r>
            <a:r>
              <a:t> are called to submit to their own husbands.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9" name="FLUX.1 pro AI Playground (no text).png" descr="FLUX.1 pro AI Playground (no text).png"/>
          <p:cNvPicPr>
            <a:picLocks noChangeAspect="1"/>
          </p:cNvPicPr>
          <p:nvPr/>
        </p:nvPicPr>
        <p:blipFill>
          <a:blip r:embed="rId2">
            <a:alphaModFix amt="34006"/>
            <a:extLst/>
          </a:blip>
          <a:stretch>
            <a:fillRect/>
          </a:stretch>
        </p:blipFill>
        <p:spPr>
          <a:xfrm>
            <a:off x="14315408" y="0"/>
            <a:ext cx="8720107" cy="13716001"/>
          </a:xfrm>
          <a:prstGeom prst="rect">
            <a:avLst/>
          </a:prstGeom>
          <a:ln w="12700">
            <a:miter lim="400000"/>
          </a:ln>
        </p:spPr>
      </p:pic>
      <p:pic>
        <p:nvPicPr>
          <p:cNvPr id="200" name="FLUX Realism LoRA (3).png" descr="FLUX Realism LoRA (3).png"/>
          <p:cNvPicPr>
            <a:picLocks noChangeAspect="1"/>
          </p:cNvPicPr>
          <p:nvPr/>
        </p:nvPicPr>
        <p:blipFill>
          <a:blip r:embed="rId3">
            <a:extLst/>
          </a:blip>
          <a:stretch>
            <a:fillRect/>
          </a:stretch>
        </p:blipFill>
        <p:spPr>
          <a:xfrm>
            <a:off x="0" y="-1"/>
            <a:ext cx="13716001" cy="13716001"/>
          </a:xfrm>
          <a:prstGeom prst="rect">
            <a:avLst/>
          </a:prstGeom>
          <a:ln w="12700">
            <a:miter lim="400000"/>
          </a:ln>
        </p:spPr>
      </p:pic>
      <p:sp>
        <p:nvSpPr>
          <p:cNvPr id="201" name="JESUS"/>
          <p:cNvSpPr txBox="1"/>
          <p:nvPr/>
        </p:nvSpPr>
        <p:spPr>
          <a:xfrm>
            <a:off x="17215153" y="367147"/>
            <a:ext cx="2701790" cy="1182518"/>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6700">
                <a:latin typeface="Chalkboard"/>
                <a:ea typeface="Chalkboard"/>
                <a:cs typeface="Chalkboard"/>
                <a:sym typeface="Chalkboard"/>
              </a:defRPr>
            </a:lvl1pPr>
          </a:lstStyle>
          <a:p>
            <a:pPr/>
            <a:r>
              <a:t>JESUS</a:t>
            </a:r>
          </a:p>
        </p:txBody>
      </p:sp>
      <p:sp>
        <p:nvSpPr>
          <p:cNvPr id="202" name="HUSBAND"/>
          <p:cNvSpPr txBox="1"/>
          <p:nvPr/>
        </p:nvSpPr>
        <p:spPr>
          <a:xfrm>
            <a:off x="16690388" y="5280330"/>
            <a:ext cx="3970148" cy="1182518"/>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6700">
                <a:latin typeface="Chalkboard"/>
                <a:ea typeface="Chalkboard"/>
                <a:cs typeface="Chalkboard"/>
                <a:sym typeface="Chalkboard"/>
              </a:defRPr>
            </a:lvl1pPr>
          </a:lstStyle>
          <a:p>
            <a:pPr/>
            <a:r>
              <a:t>HUSBAND</a:t>
            </a:r>
          </a:p>
        </p:txBody>
      </p:sp>
      <p:sp>
        <p:nvSpPr>
          <p:cNvPr id="203" name="WIFE"/>
          <p:cNvSpPr txBox="1"/>
          <p:nvPr/>
        </p:nvSpPr>
        <p:spPr>
          <a:xfrm>
            <a:off x="17526244" y="9142751"/>
            <a:ext cx="2298435" cy="1182519"/>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6700">
                <a:latin typeface="Chalkboard"/>
                <a:ea typeface="Chalkboard"/>
                <a:cs typeface="Chalkboard"/>
                <a:sym typeface="Chalkboard"/>
              </a:defRPr>
            </a:lvl1pPr>
          </a:lstStyle>
          <a:p>
            <a:pPr/>
            <a:r>
              <a:t>WIFE</a:t>
            </a:r>
          </a:p>
        </p:txBody>
      </p:sp>
      <p:sp>
        <p:nvSpPr>
          <p:cNvPr id="204" name="Instructs, Empowers and Guides"/>
          <p:cNvSpPr txBox="1"/>
          <p:nvPr/>
        </p:nvSpPr>
        <p:spPr>
          <a:xfrm>
            <a:off x="15084775" y="2435305"/>
            <a:ext cx="6962548" cy="768807"/>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Instructs, Empowers and Guides</a:t>
            </a:r>
          </a:p>
        </p:txBody>
      </p:sp>
      <p:sp>
        <p:nvSpPr>
          <p:cNvPr id="205" name="Protects &amp; Provides for the Family"/>
          <p:cNvSpPr txBox="1"/>
          <p:nvPr/>
        </p:nvSpPr>
        <p:spPr>
          <a:xfrm>
            <a:off x="15474517" y="6745296"/>
            <a:ext cx="3481274" cy="2115007"/>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Protects &amp; Provides for the Family</a:t>
            </a:r>
          </a:p>
        </p:txBody>
      </p:sp>
      <p:sp>
        <p:nvSpPr>
          <p:cNvPr id="206" name="Fulfils the Will of GOD"/>
          <p:cNvSpPr txBox="1"/>
          <p:nvPr/>
        </p:nvSpPr>
        <p:spPr>
          <a:xfrm>
            <a:off x="18955791" y="6745296"/>
            <a:ext cx="2893913" cy="1441907"/>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3500">
                <a:solidFill>
                  <a:schemeClr val="accent4">
                    <a:hueOff val="-1109407"/>
                    <a:satOff val="-1495"/>
                    <a:lumOff val="-6330"/>
                  </a:schemeClr>
                </a:solidFill>
                <a:latin typeface="Chalkboard"/>
                <a:ea typeface="Chalkboard"/>
                <a:cs typeface="Chalkboard"/>
                <a:sym typeface="Chalkboard"/>
              </a:defRPr>
            </a:lvl1pPr>
          </a:lstStyle>
          <a:p>
            <a:pPr/>
            <a:r>
              <a:t>Fulfils the Will of GOD</a:t>
            </a:r>
          </a:p>
        </p:txBody>
      </p:sp>
      <p:sp>
        <p:nvSpPr>
          <p:cNvPr id="207" name="Children and Household in Order"/>
          <p:cNvSpPr txBox="1"/>
          <p:nvPr/>
        </p:nvSpPr>
        <p:spPr>
          <a:xfrm>
            <a:off x="16399789" y="10325268"/>
            <a:ext cx="4551346" cy="1441907"/>
          </a:xfrm>
          <a:prstGeom prst="rect">
            <a:avLst/>
          </a:prstGeom>
          <a:ln w="12700">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sz="3500">
                <a:solidFill>
                  <a:schemeClr val="accent4">
                    <a:hueOff val="-1109407"/>
                    <a:satOff val="-1495"/>
                    <a:lumOff val="-6330"/>
                  </a:schemeClr>
                </a:solidFill>
                <a:latin typeface="Chalkboard"/>
                <a:ea typeface="Chalkboard"/>
                <a:cs typeface="Chalkboard"/>
                <a:sym typeface="Chalkboard"/>
              </a:defRPr>
            </a:lvl1pPr>
          </a:lstStyle>
          <a:p>
            <a:pPr/>
            <a:r>
              <a:t>Children and Household in Order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17" name="Group"/>
          <p:cNvGrpSpPr/>
          <p:nvPr/>
        </p:nvGrpSpPr>
        <p:grpSpPr>
          <a:xfrm>
            <a:off x="2353166" y="0"/>
            <a:ext cx="8720107" cy="13716001"/>
            <a:chOff x="0" y="0"/>
            <a:chExt cx="8720105" cy="13716000"/>
          </a:xfrm>
        </p:grpSpPr>
        <p:pic>
          <p:nvPicPr>
            <p:cNvPr id="209" name="FLUX.1 pro AI Playground (no text).png" descr="FLUX.1 pro AI Playground (no text).png"/>
            <p:cNvPicPr>
              <a:picLocks noChangeAspect="1"/>
            </p:cNvPicPr>
            <p:nvPr/>
          </p:nvPicPr>
          <p:blipFill>
            <a:blip r:embed="rId2">
              <a:alphaModFix amt="34006"/>
              <a:extLst/>
            </a:blip>
            <a:stretch>
              <a:fillRect/>
            </a:stretch>
          </p:blipFill>
          <p:spPr>
            <a:xfrm>
              <a:off x="0" y="0"/>
              <a:ext cx="8720106" cy="13716000"/>
            </a:xfrm>
            <a:prstGeom prst="rect">
              <a:avLst/>
            </a:prstGeom>
            <a:ln w="12700" cap="flat">
              <a:noFill/>
              <a:miter lim="400000"/>
            </a:ln>
            <a:effectLst/>
          </p:spPr>
        </p:pic>
        <p:sp>
          <p:nvSpPr>
            <p:cNvPr id="210" name="JESUS"/>
            <p:cNvSpPr txBox="1"/>
            <p:nvPr/>
          </p:nvSpPr>
          <p:spPr>
            <a:xfrm>
              <a:off x="2899745" y="367147"/>
              <a:ext cx="2701789" cy="1182518"/>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JESUS</a:t>
              </a:r>
            </a:p>
          </p:txBody>
        </p:sp>
        <p:sp>
          <p:nvSpPr>
            <p:cNvPr id="211" name="HUSBAND"/>
            <p:cNvSpPr txBox="1"/>
            <p:nvPr/>
          </p:nvSpPr>
          <p:spPr>
            <a:xfrm>
              <a:off x="2374980" y="5280330"/>
              <a:ext cx="3970147" cy="1182518"/>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HUSBAND</a:t>
              </a:r>
            </a:p>
          </p:txBody>
        </p:sp>
        <p:sp>
          <p:nvSpPr>
            <p:cNvPr id="212" name="WIFE"/>
            <p:cNvSpPr txBox="1"/>
            <p:nvPr/>
          </p:nvSpPr>
          <p:spPr>
            <a:xfrm>
              <a:off x="3210836" y="9142751"/>
              <a:ext cx="2298434" cy="1182519"/>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WIFE</a:t>
              </a:r>
            </a:p>
          </p:txBody>
        </p:sp>
        <p:sp>
          <p:nvSpPr>
            <p:cNvPr id="213" name="Instructs, Empowers and Guides"/>
            <p:cNvSpPr txBox="1"/>
            <p:nvPr/>
          </p:nvSpPr>
          <p:spPr>
            <a:xfrm>
              <a:off x="769366" y="2435305"/>
              <a:ext cx="6962548" cy="7688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Instructs, Empowers and Guides</a:t>
              </a:r>
            </a:p>
          </p:txBody>
        </p:sp>
        <p:sp>
          <p:nvSpPr>
            <p:cNvPr id="214" name="Protects &amp; Provides for the Family"/>
            <p:cNvSpPr txBox="1"/>
            <p:nvPr/>
          </p:nvSpPr>
          <p:spPr>
            <a:xfrm>
              <a:off x="1159109" y="6745296"/>
              <a:ext cx="3481274" cy="21150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Protects &amp; Provides for the Family</a:t>
              </a:r>
            </a:p>
          </p:txBody>
        </p:sp>
        <p:sp>
          <p:nvSpPr>
            <p:cNvPr id="215" name="Fulfils the Will of GOD"/>
            <p:cNvSpPr txBox="1"/>
            <p:nvPr/>
          </p:nvSpPr>
          <p:spPr>
            <a:xfrm>
              <a:off x="4640383" y="6745296"/>
              <a:ext cx="2893913" cy="14419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r">
                <a:defRPr b="1" sz="3500">
                  <a:solidFill>
                    <a:schemeClr val="accent4">
                      <a:hueOff val="-1109407"/>
                      <a:satOff val="-1495"/>
                      <a:lumOff val="-6330"/>
                    </a:schemeClr>
                  </a:solidFill>
                  <a:latin typeface="Chalkboard"/>
                  <a:ea typeface="Chalkboard"/>
                  <a:cs typeface="Chalkboard"/>
                  <a:sym typeface="Chalkboard"/>
                </a:defRPr>
              </a:lvl1pPr>
            </a:lstStyle>
            <a:p>
              <a:pPr/>
              <a:r>
                <a:t>Fulfils the Will of GOD</a:t>
              </a:r>
            </a:p>
          </p:txBody>
        </p:sp>
        <p:sp>
          <p:nvSpPr>
            <p:cNvPr id="216" name="Children and Household in Order"/>
            <p:cNvSpPr txBox="1"/>
            <p:nvPr/>
          </p:nvSpPr>
          <p:spPr>
            <a:xfrm>
              <a:off x="2084381" y="10325268"/>
              <a:ext cx="4551346" cy="14419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ctr">
                <a:defRPr b="1" sz="3500">
                  <a:solidFill>
                    <a:schemeClr val="accent4">
                      <a:hueOff val="-1109407"/>
                      <a:satOff val="-1495"/>
                      <a:lumOff val="-6330"/>
                    </a:schemeClr>
                  </a:solidFill>
                  <a:latin typeface="Chalkboard"/>
                  <a:ea typeface="Chalkboard"/>
                  <a:cs typeface="Chalkboard"/>
                  <a:sym typeface="Chalkboard"/>
                </a:defRPr>
              </a:lvl1pPr>
            </a:lstStyle>
            <a:p>
              <a:pPr/>
              <a:r>
                <a:t>Children and Household in Order</a:t>
              </a:r>
            </a:p>
          </p:txBody>
        </p:sp>
      </p:grpSp>
      <p:grpSp>
        <p:nvGrpSpPr>
          <p:cNvPr id="227" name="Group"/>
          <p:cNvGrpSpPr/>
          <p:nvPr/>
        </p:nvGrpSpPr>
        <p:grpSpPr>
          <a:xfrm>
            <a:off x="13330676" y="-1"/>
            <a:ext cx="8720106" cy="13716001"/>
            <a:chOff x="0" y="0"/>
            <a:chExt cx="8720105" cy="13716000"/>
          </a:xfrm>
        </p:grpSpPr>
        <p:pic>
          <p:nvPicPr>
            <p:cNvPr id="218" name="FLUX.1 pro AI Playground (no text).png" descr="FLUX.1 pro AI Playground (no text).png"/>
            <p:cNvPicPr>
              <a:picLocks noChangeAspect="1"/>
            </p:cNvPicPr>
            <p:nvPr/>
          </p:nvPicPr>
          <p:blipFill>
            <a:blip r:embed="rId2">
              <a:alphaModFix amt="34006"/>
              <a:extLst/>
            </a:blip>
            <a:stretch>
              <a:fillRect/>
            </a:stretch>
          </p:blipFill>
          <p:spPr>
            <a:xfrm>
              <a:off x="0" y="0"/>
              <a:ext cx="8720106" cy="13716000"/>
            </a:xfrm>
            <a:prstGeom prst="rect">
              <a:avLst/>
            </a:prstGeom>
            <a:ln w="12700" cap="flat">
              <a:noFill/>
              <a:miter lim="400000"/>
            </a:ln>
            <a:effectLst/>
          </p:spPr>
        </p:pic>
        <p:sp>
          <p:nvSpPr>
            <p:cNvPr id="219" name="SATAN"/>
            <p:cNvSpPr txBox="1"/>
            <p:nvPr/>
          </p:nvSpPr>
          <p:spPr>
            <a:xfrm>
              <a:off x="2964968" y="367147"/>
              <a:ext cx="2790170" cy="1182518"/>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SATAN</a:t>
              </a:r>
            </a:p>
          </p:txBody>
        </p:sp>
        <p:sp>
          <p:nvSpPr>
            <p:cNvPr id="220" name="WIFE"/>
            <p:cNvSpPr txBox="1"/>
            <p:nvPr/>
          </p:nvSpPr>
          <p:spPr>
            <a:xfrm>
              <a:off x="3210836" y="5280330"/>
              <a:ext cx="2298434" cy="1182518"/>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WIFE</a:t>
              </a:r>
            </a:p>
          </p:txBody>
        </p:sp>
        <p:sp>
          <p:nvSpPr>
            <p:cNvPr id="221" name="HUSBAND"/>
            <p:cNvSpPr txBox="1"/>
            <p:nvPr/>
          </p:nvSpPr>
          <p:spPr>
            <a:xfrm>
              <a:off x="2374979" y="9142751"/>
              <a:ext cx="3970148" cy="1182519"/>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HUSBAND</a:t>
              </a:r>
            </a:p>
          </p:txBody>
        </p:sp>
        <p:sp>
          <p:nvSpPr>
            <p:cNvPr id="222" name="Destroys the Family"/>
            <p:cNvSpPr txBox="1"/>
            <p:nvPr/>
          </p:nvSpPr>
          <p:spPr>
            <a:xfrm>
              <a:off x="2212279" y="2435305"/>
              <a:ext cx="4295548" cy="7688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Destroys the Family</a:t>
              </a:r>
            </a:p>
          </p:txBody>
        </p:sp>
        <p:sp>
          <p:nvSpPr>
            <p:cNvPr id="223" name="Allows Satan access to the Children"/>
            <p:cNvSpPr txBox="1"/>
            <p:nvPr/>
          </p:nvSpPr>
          <p:spPr>
            <a:xfrm>
              <a:off x="1159109" y="6745296"/>
              <a:ext cx="3481274" cy="21150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3500">
                  <a:solidFill>
                    <a:schemeClr val="accent4">
                      <a:hueOff val="-1109407"/>
                      <a:satOff val="-1495"/>
                      <a:lumOff val="-6330"/>
                    </a:schemeClr>
                  </a:solidFill>
                  <a:latin typeface="Chalkboard"/>
                  <a:ea typeface="Chalkboard"/>
                  <a:cs typeface="Chalkboard"/>
                  <a:sym typeface="Chalkboard"/>
                </a:defRPr>
              </a:lvl1pPr>
            </a:lstStyle>
            <a:p>
              <a:pPr/>
              <a:r>
                <a:t>Allows Satan access to the Children</a:t>
              </a:r>
            </a:p>
          </p:txBody>
        </p:sp>
        <p:sp>
          <p:nvSpPr>
            <p:cNvPr id="224" name="Disempowers the Husband"/>
            <p:cNvSpPr txBox="1"/>
            <p:nvPr/>
          </p:nvSpPr>
          <p:spPr>
            <a:xfrm>
              <a:off x="4640383" y="6745296"/>
              <a:ext cx="2893913" cy="14419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r">
                <a:defRPr b="1" sz="3500">
                  <a:solidFill>
                    <a:schemeClr val="accent4">
                      <a:hueOff val="-1109407"/>
                      <a:satOff val="-1495"/>
                      <a:lumOff val="-6330"/>
                    </a:schemeClr>
                  </a:solidFill>
                  <a:latin typeface="Chalkboard"/>
                  <a:ea typeface="Chalkboard"/>
                  <a:cs typeface="Chalkboard"/>
                  <a:sym typeface="Chalkboard"/>
                </a:defRPr>
              </a:lvl1pPr>
            </a:lstStyle>
            <a:p>
              <a:pPr/>
              <a:r>
                <a:t>Disempowers the Husband</a:t>
              </a:r>
            </a:p>
          </p:txBody>
        </p:sp>
        <p:sp>
          <p:nvSpPr>
            <p:cNvPr id="225" name="Household in Disorder…"/>
            <p:cNvSpPr txBox="1"/>
            <p:nvPr/>
          </p:nvSpPr>
          <p:spPr>
            <a:xfrm>
              <a:off x="1159109" y="10607718"/>
              <a:ext cx="6143902" cy="1746707"/>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ctr">
                <a:defRPr b="1" sz="3500">
                  <a:solidFill>
                    <a:schemeClr val="accent4">
                      <a:hueOff val="-1109407"/>
                      <a:satOff val="-1495"/>
                      <a:lumOff val="-6330"/>
                    </a:schemeClr>
                  </a:solidFill>
                  <a:latin typeface="Chalkboard"/>
                  <a:ea typeface="Chalkboard"/>
                  <a:cs typeface="Chalkboard"/>
                  <a:sym typeface="Chalkboard"/>
                </a:defRPr>
              </a:pPr>
              <a:r>
                <a:t>Household in Disorder</a:t>
              </a:r>
            </a:p>
            <a:p>
              <a:pPr algn="ctr">
                <a:defRPr b="1" sz="3500">
                  <a:solidFill>
                    <a:schemeClr val="accent4">
                      <a:hueOff val="-1109407"/>
                      <a:satOff val="-1495"/>
                      <a:lumOff val="-6330"/>
                    </a:schemeClr>
                  </a:solidFill>
                  <a:latin typeface="Chalkboard"/>
                  <a:ea typeface="Chalkboard"/>
                  <a:cs typeface="Chalkboard"/>
                  <a:sym typeface="Chalkboard"/>
                </a:defRPr>
              </a:pPr>
              <a:r>
                <a:t>The will of GOD unfulfilled</a:t>
              </a:r>
            </a:p>
          </p:txBody>
        </p:sp>
        <p:sp>
          <p:nvSpPr>
            <p:cNvPr id="226" name="Children"/>
            <p:cNvSpPr txBox="1"/>
            <p:nvPr/>
          </p:nvSpPr>
          <p:spPr>
            <a:xfrm>
              <a:off x="5284004" y="4097812"/>
              <a:ext cx="3436102" cy="1182519"/>
            </a:xfrm>
            <a:prstGeom prst="rect">
              <a:avLst/>
            </a:prstGeom>
            <a:noFill/>
            <a:ln w="12700" cap="flat">
              <a:noFill/>
              <a:miter lim="400000"/>
            </a:ln>
            <a:effectLst>
              <a:outerShdw sx="100000" sy="100000" kx="0" ky="0" algn="b" rotWithShape="0" blurRad="190500" dist="12700" dir="5400000">
                <a:srgbClr val="929292"/>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6700">
                  <a:latin typeface="Chalkboard"/>
                  <a:ea typeface="Chalkboard"/>
                  <a:cs typeface="Chalkboard"/>
                  <a:sym typeface="Chalkboard"/>
                </a:defRPr>
              </a:lvl1pPr>
            </a:lstStyle>
            <a:p>
              <a:pPr/>
              <a:r>
                <a:t>Children</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Husbands"/>
          <p:cNvSpPr txBox="1"/>
          <p:nvPr>
            <p:ph type="title"/>
          </p:nvPr>
        </p:nvSpPr>
        <p:spPr>
          <a:prstGeom prst="rect">
            <a:avLst/>
          </a:prstGeom>
        </p:spPr>
        <p:txBody>
          <a:bodyPr/>
          <a:lstStyle/>
          <a:p>
            <a:pPr/>
            <a:r>
              <a:t>Husbands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25 Husbands, love [ἀγαπάω (agapaó)] your wives, as Christ loved the church and gave himself up for her, 26 that he might sanctify her, having cleansed her by the washing of water with the word, 27 so that he might present the church to himself in splendo"/>
          <p:cNvSpPr txBox="1"/>
          <p:nvPr>
            <p:ph type="body" idx="1"/>
          </p:nvPr>
        </p:nvSpPr>
        <p:spPr>
          <a:xfrm>
            <a:off x="1270000" y="1322448"/>
            <a:ext cx="21844000" cy="10791513"/>
          </a:xfrm>
          <a:prstGeom prst="rect">
            <a:avLst/>
          </a:prstGeom>
        </p:spPr>
        <p:txBody>
          <a:bodyPr/>
          <a:lstStyle/>
          <a:p>
            <a:pPr defTabSz="2023872">
              <a:defRPr spc="-209" sz="6972"/>
            </a:pPr>
            <a:r>
              <a:rPr spc="-124" sz="4150"/>
              <a:t>25</a:t>
            </a:r>
            <a:r>
              <a:t> </a:t>
            </a:r>
            <a:r>
              <a:rPr b="1">
                <a:latin typeface="Graphik"/>
                <a:ea typeface="Graphik"/>
                <a:cs typeface="Graphik"/>
                <a:sym typeface="Graphik"/>
              </a:rPr>
              <a:t>Husbands</a:t>
            </a:r>
            <a:r>
              <a:t>, </a:t>
            </a:r>
            <a:r>
              <a:rPr u="sng"/>
              <a:t>love [ἀγαπάω (agapaó)] your wives</a:t>
            </a:r>
            <a:r>
              <a:t>, </a:t>
            </a:r>
            <a:r>
              <a:rPr>
                <a:solidFill>
                  <a:schemeClr val="accent4">
                    <a:hueOff val="-1109407"/>
                    <a:satOff val="-1495"/>
                    <a:lumOff val="-6330"/>
                  </a:schemeClr>
                </a:solidFill>
              </a:rPr>
              <a:t>as Christ loved the church and gave himself up for her</a:t>
            </a:r>
            <a:r>
              <a:t>, </a:t>
            </a:r>
            <a:r>
              <a:rPr spc="-124" sz="4150"/>
              <a:t>26</a:t>
            </a:r>
            <a:r>
              <a:t> that he might sanctify her, having cleansed her by the washing of water with the word, </a:t>
            </a:r>
            <a:r>
              <a:rPr spc="-124" sz="4150"/>
              <a:t>27</a:t>
            </a:r>
            <a:r>
              <a:t> so that he might present the church to himself in splendor, without spot or wrinkle or any such thing, that she might be holy and without blemish. </a:t>
            </a:r>
            <a:r>
              <a:rPr spc="-124" sz="4150"/>
              <a:t>28</a:t>
            </a:r>
            <a:r>
              <a:t> </a:t>
            </a:r>
            <a:r>
              <a:rPr>
                <a:solidFill>
                  <a:schemeClr val="accent4">
                    <a:hueOff val="-1109407"/>
                    <a:satOff val="-1495"/>
                    <a:lumOff val="-6330"/>
                  </a:schemeClr>
                </a:solidFill>
              </a:rPr>
              <a:t>In the same way</a:t>
            </a:r>
            <a:r>
              <a:t> husbands should l</a:t>
            </a:r>
            <a:r>
              <a:rPr>
                <a:solidFill>
                  <a:schemeClr val="accent4">
                    <a:hueOff val="-1109407"/>
                    <a:satOff val="-1495"/>
                    <a:lumOff val="-6330"/>
                  </a:schemeClr>
                </a:solidFill>
              </a:rPr>
              <a:t>ove their wives as their own bodies</a:t>
            </a:r>
            <a:r>
              <a:t>. He who loves his wife loves himself. - </a:t>
            </a:r>
            <a:r>
              <a:rPr spc="-107" sz="3568">
                <a:solidFill>
                  <a:srgbClr val="929292"/>
                </a:solidFill>
              </a:rPr>
              <a:t>Ephesians 5:25-28 (ESV)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ἀγαπάω (agapaó):…"/>
          <p:cNvSpPr txBox="1"/>
          <p:nvPr>
            <p:ph type="body" idx="1"/>
          </p:nvPr>
        </p:nvSpPr>
        <p:spPr>
          <a:xfrm>
            <a:off x="1482019" y="757297"/>
            <a:ext cx="21844001" cy="12496457"/>
          </a:xfrm>
          <a:prstGeom prst="rect">
            <a:avLst/>
          </a:prstGeom>
        </p:spPr>
        <p:txBody>
          <a:bodyPr/>
          <a:lstStyle/>
          <a:p>
            <a:pPr algn="l" defTabSz="2097023">
              <a:defRPr b="1" spc="-247" sz="8256">
                <a:latin typeface="Graphik"/>
                <a:ea typeface="Graphik"/>
                <a:cs typeface="Graphik"/>
                <a:sym typeface="Graphik"/>
              </a:defRPr>
            </a:pPr>
            <a:r>
              <a:t>ἀγαπάω (agapaó):</a:t>
            </a:r>
          </a:p>
          <a:p>
            <a:pPr algn="l" defTabSz="2097023">
              <a:defRPr spc="-216" sz="7224"/>
            </a:pPr>
          </a:p>
          <a:p>
            <a:pPr algn="l" defTabSz="2097023">
              <a:defRPr spc="-216" sz="7224"/>
            </a:pPr>
            <a:r>
              <a:t>1. </a:t>
            </a:r>
            <a:r>
              <a:rPr b="1">
                <a:solidFill>
                  <a:schemeClr val="accent4">
                    <a:hueOff val="-1109407"/>
                    <a:satOff val="-1495"/>
                    <a:lumOff val="-6330"/>
                  </a:schemeClr>
                </a:solidFill>
                <a:latin typeface="Graphik"/>
                <a:ea typeface="Graphik"/>
                <a:cs typeface="Graphik"/>
                <a:sym typeface="Graphik"/>
              </a:rPr>
              <a:t>Selfless, sacrificial love</a:t>
            </a:r>
            <a:r>
              <a:t>: This form of love is </a:t>
            </a:r>
            <a:r>
              <a:rPr u="sng"/>
              <a:t>not based on feelings or emotions</a:t>
            </a:r>
            <a:r>
              <a:t> but on </a:t>
            </a:r>
            <a:r>
              <a:rPr>
                <a:solidFill>
                  <a:schemeClr val="accent4">
                    <a:hueOff val="-1109407"/>
                    <a:satOff val="-1495"/>
                    <a:lumOff val="-6330"/>
                  </a:schemeClr>
                </a:solidFill>
              </a:rPr>
              <a:t>a deliberate choice to seek the highest good for the other person</a:t>
            </a:r>
            <a:r>
              <a:t>. It reflects the same love Christ demonstrated for the Church, which is why Paul emphasises it in the context of marriage. This love is </a:t>
            </a:r>
            <a:r>
              <a:rPr>
                <a:solidFill>
                  <a:schemeClr val="accent4">
                    <a:hueOff val="-1109407"/>
                    <a:satOff val="-1495"/>
                    <a:lumOff val="-6330"/>
                  </a:schemeClr>
                </a:solidFill>
              </a:rPr>
              <a:t>self-giving</a:t>
            </a:r>
            <a:r>
              <a:t>, </a:t>
            </a:r>
            <a:r>
              <a:rPr>
                <a:solidFill>
                  <a:schemeClr val="accent4">
                    <a:hueOff val="-1109407"/>
                    <a:satOff val="-1495"/>
                    <a:lumOff val="-6330"/>
                  </a:schemeClr>
                </a:solidFill>
              </a:rPr>
              <a:t>unconditional</a:t>
            </a:r>
            <a:r>
              <a:t>, and </a:t>
            </a:r>
            <a:r>
              <a:rPr>
                <a:solidFill>
                  <a:schemeClr val="accent4">
                    <a:hueOff val="-1109407"/>
                    <a:satOff val="-1495"/>
                    <a:lumOff val="-6330"/>
                  </a:schemeClr>
                </a:solidFill>
              </a:rPr>
              <a:t>focused on the well-being</a:t>
            </a:r>
            <a:r>
              <a:t> of the spouse.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ἀγαπάω (agapaó):…"/>
          <p:cNvSpPr txBox="1"/>
          <p:nvPr>
            <p:ph type="body" idx="1"/>
          </p:nvPr>
        </p:nvSpPr>
        <p:spPr>
          <a:xfrm>
            <a:off x="1482019" y="757297"/>
            <a:ext cx="21844001" cy="12496457"/>
          </a:xfrm>
          <a:prstGeom prst="rect">
            <a:avLst/>
          </a:prstGeom>
        </p:spPr>
        <p:txBody>
          <a:bodyPr anchor="t"/>
          <a:lstStyle/>
          <a:p>
            <a:pPr algn="l" defTabSz="2316479">
              <a:defRPr b="1" spc="-273" sz="9120">
                <a:latin typeface="Graphik"/>
                <a:ea typeface="Graphik"/>
                <a:cs typeface="Graphik"/>
                <a:sym typeface="Graphik"/>
              </a:defRPr>
            </a:pPr>
            <a:r>
              <a:t>ἀγαπάω (agapaó):</a:t>
            </a:r>
          </a:p>
          <a:p>
            <a:pPr algn="l" defTabSz="2316479">
              <a:defRPr spc="-239" sz="7979"/>
            </a:pPr>
          </a:p>
          <a:p>
            <a:pPr algn="l" defTabSz="2316479">
              <a:defRPr spc="-239" sz="7979"/>
            </a:pPr>
            <a:r>
              <a:t>2. </a:t>
            </a:r>
            <a:r>
              <a:rPr b="1">
                <a:solidFill>
                  <a:schemeClr val="accent4">
                    <a:hueOff val="-1109407"/>
                    <a:satOff val="-1495"/>
                    <a:lumOff val="-6330"/>
                  </a:schemeClr>
                </a:solidFill>
                <a:latin typeface="Graphik"/>
                <a:ea typeface="Graphik"/>
                <a:cs typeface="Graphik"/>
                <a:sym typeface="Graphik"/>
              </a:rPr>
              <a:t>Divine love</a:t>
            </a:r>
            <a:r>
              <a:t>: In the New Testament, ἀγαπάω is most often used to describe God’s love for humanity and the love believers are called to demonstrate, reflecting the nature of God. This love is more than human affection; </a:t>
            </a:r>
            <a:r>
              <a:rPr u="sng"/>
              <a:t>it aligns with God’s character</a:t>
            </a:r>
            <a:r>
              <a:t>—</a:t>
            </a:r>
            <a:r>
              <a:rPr>
                <a:solidFill>
                  <a:schemeClr val="accent4">
                    <a:hueOff val="-1109407"/>
                    <a:satOff val="-1495"/>
                    <a:lumOff val="-6330"/>
                  </a:schemeClr>
                </a:solidFill>
              </a:rPr>
              <a:t>pure</a:t>
            </a:r>
            <a:r>
              <a:t>, </a:t>
            </a:r>
            <a:r>
              <a:rPr>
                <a:solidFill>
                  <a:schemeClr val="accent4">
                    <a:hueOff val="-1109407"/>
                    <a:satOff val="-1495"/>
                    <a:lumOff val="-6330"/>
                  </a:schemeClr>
                </a:solidFill>
              </a:rPr>
              <a:t>holy</a:t>
            </a:r>
            <a:r>
              <a:t>, and </a:t>
            </a:r>
            <a:r>
              <a:rPr>
                <a:solidFill>
                  <a:schemeClr val="accent4">
                    <a:hueOff val="-1109407"/>
                    <a:satOff val="-1495"/>
                    <a:lumOff val="-6330"/>
                  </a:schemeClr>
                </a:solidFill>
              </a:rPr>
              <a:t>unending</a:t>
            </a:r>
            <a:r>
              <a: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ἀγαπάω (agapaó):…"/>
          <p:cNvSpPr txBox="1"/>
          <p:nvPr>
            <p:ph type="body" idx="1"/>
          </p:nvPr>
        </p:nvSpPr>
        <p:spPr>
          <a:xfrm>
            <a:off x="1482019" y="757297"/>
            <a:ext cx="21844001" cy="12496457"/>
          </a:xfrm>
          <a:prstGeom prst="rect">
            <a:avLst/>
          </a:prstGeom>
        </p:spPr>
        <p:txBody>
          <a:bodyPr/>
          <a:lstStyle/>
          <a:p>
            <a:pPr algn="l" defTabSz="2292095">
              <a:defRPr b="1" spc="-270" sz="9024">
                <a:latin typeface="Graphik"/>
                <a:ea typeface="Graphik"/>
                <a:cs typeface="Graphik"/>
                <a:sym typeface="Graphik"/>
              </a:defRPr>
            </a:pPr>
            <a:r>
              <a:t>ἀγαπάω (agapaó):</a:t>
            </a:r>
          </a:p>
          <a:p>
            <a:pPr algn="l" defTabSz="2292095">
              <a:defRPr spc="-236" sz="7896"/>
            </a:pPr>
          </a:p>
          <a:p>
            <a:pPr algn="l" defTabSz="2292095">
              <a:defRPr spc="-236" sz="7896"/>
            </a:pPr>
            <a:r>
              <a:t>3. </a:t>
            </a:r>
            <a:r>
              <a:rPr b="1">
                <a:solidFill>
                  <a:schemeClr val="accent4">
                    <a:hueOff val="-1109407"/>
                    <a:satOff val="-1495"/>
                    <a:lumOff val="-6330"/>
                  </a:schemeClr>
                </a:solidFill>
                <a:latin typeface="Graphik"/>
                <a:ea typeface="Graphik"/>
                <a:cs typeface="Graphik"/>
                <a:sym typeface="Graphik"/>
              </a:rPr>
              <a:t>Active, not passive:</a:t>
            </a:r>
            <a:r>
              <a:t> ἀγαπάω is not just a feeling of affection. It involves action. To “love” in this sense is </a:t>
            </a:r>
            <a:r>
              <a:rPr>
                <a:solidFill>
                  <a:schemeClr val="accent4">
                    <a:hueOff val="-1109407"/>
                    <a:satOff val="-1495"/>
                    <a:lumOff val="-6330"/>
                  </a:schemeClr>
                </a:solidFill>
              </a:rPr>
              <a:t>to actively serve</a:t>
            </a:r>
            <a:r>
              <a:t>, </a:t>
            </a:r>
            <a:r>
              <a:rPr>
                <a:solidFill>
                  <a:schemeClr val="accent4">
                    <a:hueOff val="-1109407"/>
                    <a:satOff val="-1495"/>
                    <a:lumOff val="-6330"/>
                  </a:schemeClr>
                </a:solidFill>
              </a:rPr>
              <a:t>protect</a:t>
            </a:r>
            <a:r>
              <a:t>, and </a:t>
            </a:r>
            <a:r>
              <a:rPr>
                <a:solidFill>
                  <a:schemeClr val="accent4">
                    <a:hueOff val="-1109407"/>
                    <a:satOff val="-1495"/>
                    <a:lumOff val="-6330"/>
                  </a:schemeClr>
                </a:solidFill>
              </a:rPr>
              <a:t>care</a:t>
            </a:r>
            <a:r>
              <a:t> for the wife, just as Christ acted to love the Church by giving Himself up for her. It’s a love that is </a:t>
            </a:r>
            <a:r>
              <a:rPr u="sng"/>
              <a:t>demonstrated through deeds</a:t>
            </a:r>
            <a:r>
              <a:t>, </a:t>
            </a:r>
            <a:r>
              <a:rPr u="sng"/>
              <a:t>not simply words or emotions</a:t>
            </a:r>
            <a:r>
              <a: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7 You husbands in the same way, live with your wives in an understanding way, as with someone weaker, since she is a woman; and show her honor as a fellow heir of the grace of life, so that your prayers will not be hindered. - 1 Peter 3:7 (NASB)"/>
          <p:cNvSpPr txBox="1"/>
          <p:nvPr>
            <p:ph type="body" idx="1"/>
          </p:nvPr>
        </p:nvSpPr>
        <p:spPr>
          <a:xfrm>
            <a:off x="1270000" y="1322448"/>
            <a:ext cx="21844000" cy="10791513"/>
          </a:xfrm>
          <a:prstGeom prst="rect">
            <a:avLst/>
          </a:prstGeom>
        </p:spPr>
        <p:txBody>
          <a:bodyPr/>
          <a:lstStyle/>
          <a:p>
            <a:pPr/>
            <a:r>
              <a:rPr spc="-150" sz="5000"/>
              <a:t>7</a:t>
            </a:r>
            <a:r>
              <a:t> You husbands in the same way, live with your wives in an understanding way, as with someone weaker, since she is a woman; and </a:t>
            </a:r>
            <a:r>
              <a:rPr>
                <a:solidFill>
                  <a:schemeClr val="accent4">
                    <a:hueOff val="-1109407"/>
                    <a:satOff val="-1495"/>
                    <a:lumOff val="-6330"/>
                  </a:schemeClr>
                </a:solidFill>
              </a:rPr>
              <a:t>show her honor as </a:t>
            </a:r>
            <a:r>
              <a:rPr b="1">
                <a:solidFill>
                  <a:schemeClr val="accent4">
                    <a:hueOff val="-1109407"/>
                    <a:satOff val="-1495"/>
                    <a:lumOff val="-6330"/>
                  </a:schemeClr>
                </a:solidFill>
                <a:latin typeface="Graphik"/>
                <a:ea typeface="Graphik"/>
                <a:cs typeface="Graphik"/>
                <a:sym typeface="Graphik"/>
              </a:rPr>
              <a:t>a fellow heir of the grace of life</a:t>
            </a:r>
            <a:r>
              <a:t>, so that your prayers will not be hindered. </a:t>
            </a:r>
            <a:r>
              <a:rPr spc="-119" sz="4000">
                <a:solidFill>
                  <a:srgbClr val="929292"/>
                </a:solidFill>
              </a:rPr>
              <a:t>- 1 Peter 3:7 (NASB)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Wives"/>
          <p:cNvSpPr txBox="1"/>
          <p:nvPr>
            <p:ph type="title"/>
          </p:nvPr>
        </p:nvSpPr>
        <p:spPr>
          <a:prstGeom prst="rect">
            <a:avLst/>
          </a:prstGeom>
        </p:spPr>
        <p:txBody>
          <a:bodyPr/>
          <a:lstStyle/>
          <a:p>
            <a:pPr/>
            <a:r>
              <a:t>Wives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22 Wives, submit to your own husbands, as to the Lord. 23 For the husband is the head of the wife even as Christ is the head of the church, his body, and is himself its Savior. 24 Now as the church submits to Christ, so also wives should submit in everyt"/>
          <p:cNvSpPr txBox="1"/>
          <p:nvPr>
            <p:ph type="body" idx="1"/>
          </p:nvPr>
        </p:nvSpPr>
        <p:spPr>
          <a:xfrm>
            <a:off x="1270000" y="1322448"/>
            <a:ext cx="21844000" cy="10791513"/>
          </a:xfrm>
          <a:prstGeom prst="rect">
            <a:avLst/>
          </a:prstGeom>
        </p:spPr>
        <p:txBody>
          <a:bodyPr/>
          <a:lstStyle/>
          <a:p>
            <a:pPr/>
            <a:r>
              <a:rPr spc="-150" sz="5000"/>
              <a:t>22</a:t>
            </a:r>
            <a:r>
              <a:t> </a:t>
            </a:r>
            <a:r>
              <a:rPr b="1">
                <a:latin typeface="Graphik"/>
                <a:ea typeface="Graphik"/>
                <a:cs typeface="Graphik"/>
                <a:sym typeface="Graphik"/>
              </a:rPr>
              <a:t>Wives</a:t>
            </a:r>
            <a:r>
              <a:t>, </a:t>
            </a:r>
            <a:r>
              <a:rPr u="sng"/>
              <a:t>submit to your </a:t>
            </a:r>
            <a:r>
              <a:rPr b="1" u="sng">
                <a:latin typeface="Graphik"/>
                <a:ea typeface="Graphik"/>
                <a:cs typeface="Graphik"/>
                <a:sym typeface="Graphik"/>
              </a:rPr>
              <a:t>own</a:t>
            </a:r>
            <a:r>
              <a:rPr u="sng"/>
              <a:t> husbands</a:t>
            </a:r>
            <a:r>
              <a:t>, </a:t>
            </a:r>
            <a:r>
              <a:rPr>
                <a:solidFill>
                  <a:schemeClr val="accent4">
                    <a:hueOff val="-1109407"/>
                    <a:satOff val="-1495"/>
                    <a:lumOff val="-6330"/>
                  </a:schemeClr>
                </a:solidFill>
              </a:rPr>
              <a:t>as to the Lord</a:t>
            </a:r>
            <a:r>
              <a:t>. </a:t>
            </a:r>
            <a:r>
              <a:rPr spc="-150" sz="5000"/>
              <a:t>23</a:t>
            </a:r>
            <a:r>
              <a:t> For the husband is the head of the wife even as Christ is the head of the church, his body, and is himself its Savior. </a:t>
            </a:r>
            <a:r>
              <a:rPr spc="-150" sz="5000"/>
              <a:t>24</a:t>
            </a:r>
            <a:r>
              <a:t> Now </a:t>
            </a:r>
            <a:r>
              <a:rPr>
                <a:solidFill>
                  <a:schemeClr val="accent4">
                    <a:hueOff val="-1109407"/>
                    <a:satOff val="-1495"/>
                    <a:lumOff val="-6330"/>
                  </a:schemeClr>
                </a:solidFill>
              </a:rPr>
              <a:t>as the church submits to Christ</a:t>
            </a:r>
            <a:r>
              <a:t>, so also wives should </a:t>
            </a:r>
            <a:r>
              <a:rPr>
                <a:solidFill>
                  <a:schemeClr val="accent4">
                    <a:hueOff val="-1109407"/>
                    <a:satOff val="-1495"/>
                    <a:lumOff val="-6330"/>
                  </a:schemeClr>
                </a:solidFill>
              </a:rPr>
              <a:t>submit in everything</a:t>
            </a:r>
            <a:r>
              <a:t> to their husbands. </a:t>
            </a:r>
            <a:r>
              <a:rPr spc="-119" sz="4000">
                <a:solidFill>
                  <a:srgbClr val="929292"/>
                </a:solidFill>
              </a:rPr>
              <a:t>- Ephesians 5:22-24 (ESV)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UBMIT ≈ agree to refer a matter to a another for decision"/>
          <p:cNvSpPr txBox="1"/>
          <p:nvPr>
            <p:ph type="title"/>
          </p:nvPr>
        </p:nvSpPr>
        <p:spPr>
          <a:prstGeom prst="rect">
            <a:avLst/>
          </a:prstGeom>
        </p:spPr>
        <p:txBody>
          <a:bodyPr/>
          <a:lstStyle/>
          <a:p>
            <a:pPr/>
            <a:r>
              <a:t>SUBMIT ≈ agree to refer a matter to a another for decision</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9 Likewise, I want women to adorn themselves with proper clothing, modestly and discreetly, not with braided hair and gold or pearls or costly garments, 10 but rather by means of good works, as is proper for women making a claim to godliness. 11 A woman "/>
          <p:cNvSpPr txBox="1"/>
          <p:nvPr>
            <p:ph type="body" idx="1"/>
          </p:nvPr>
        </p:nvSpPr>
        <p:spPr>
          <a:xfrm>
            <a:off x="1270000" y="1322448"/>
            <a:ext cx="21844000" cy="10791513"/>
          </a:xfrm>
          <a:prstGeom prst="rect">
            <a:avLst/>
          </a:prstGeom>
        </p:spPr>
        <p:txBody>
          <a:bodyPr/>
          <a:lstStyle/>
          <a:p>
            <a:pPr defTabSz="2365248">
              <a:defRPr spc="-244" sz="8148"/>
            </a:pPr>
            <a:r>
              <a:rPr spc="-145" sz="4850"/>
              <a:t>9</a:t>
            </a:r>
            <a:r>
              <a:t> Likewise, I want women </a:t>
            </a:r>
            <a:r>
              <a:rPr>
                <a:solidFill>
                  <a:schemeClr val="accent4">
                    <a:hueOff val="-1109407"/>
                    <a:satOff val="-1495"/>
                    <a:lumOff val="-6330"/>
                  </a:schemeClr>
                </a:solidFill>
              </a:rPr>
              <a:t>to adorn themselves</a:t>
            </a:r>
            <a:r>
              <a:t> with proper clothing, modestly and discreetly, not with braided hair and gold or pearls or costly garments, </a:t>
            </a:r>
            <a:r>
              <a:rPr spc="-145" sz="4850"/>
              <a:t>10</a:t>
            </a:r>
            <a:r>
              <a:t> but rather </a:t>
            </a:r>
            <a:r>
              <a:rPr>
                <a:solidFill>
                  <a:schemeClr val="accent4">
                    <a:hueOff val="-1109407"/>
                    <a:satOff val="-1495"/>
                    <a:lumOff val="-6330"/>
                  </a:schemeClr>
                </a:solidFill>
              </a:rPr>
              <a:t>by means of good works</a:t>
            </a:r>
            <a:r>
              <a:t>, as is proper </a:t>
            </a:r>
            <a:r>
              <a:rPr u="sng"/>
              <a:t>for women making a claim to godliness</a:t>
            </a:r>
            <a:r>
              <a:t>. </a:t>
            </a:r>
            <a:r>
              <a:rPr spc="-145" sz="4850"/>
              <a:t>11</a:t>
            </a:r>
            <a:r>
              <a:t> A woman must quietly receive instruction with entire submissiveness. </a:t>
            </a:r>
            <a:r>
              <a:rPr spc="-116" sz="3880">
                <a:solidFill>
                  <a:srgbClr val="929292"/>
                </a:solidFill>
              </a:rPr>
              <a:t>- 1 Timothy 2:9-11 (NASB)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100000"/>
          </a:lnSpc>
          <a:spcBef>
            <a:spcPts val="2400"/>
          </a:spcBef>
          <a:spcAft>
            <a:spcPts val="0"/>
          </a:spcAft>
          <a:buClrTx/>
          <a:buSzTx/>
          <a:buFontTx/>
          <a:buNone/>
          <a:tabLst/>
          <a:defRPr b="0" baseline="0" cap="none" i="0" spc="0" strike="noStrike" sz="48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