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  <p:sldMasterId id="2147483654" r:id="rId2"/>
    <p:sldMasterId id="2147483655" r:id="rId3"/>
  </p:sldMasterIdLst>
  <p:notesMasterIdLst>
    <p:notesMasterId r:id="rId11"/>
  </p:notesMasterIdLst>
  <p:sldIdLst>
    <p:sldId id="407" r:id="rId4"/>
    <p:sldId id="415" r:id="rId5"/>
    <p:sldId id="411" r:id="rId6"/>
    <p:sldId id="416" r:id="rId7"/>
    <p:sldId id="413" r:id="rId8"/>
    <p:sldId id="417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05" autoAdjust="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miter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87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196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958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38DBA3-52F9-4AF4-A6A4-FA4D7DB2F99C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8833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5286"/>
          </a:xfrm>
          <a:prstGeom prst="rect">
            <a:avLst/>
          </a:prstGeom>
        </p:spPr>
        <p:txBody>
          <a:bodyPr anchor="b"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4772"/>
            <a:ext cx="8229600" cy="4505706"/>
          </a:xfrm>
          <a:prstGeom prst="rect">
            <a:avLst/>
          </a:prstGeom>
        </p:spPr>
        <p:txBody>
          <a:bodyPr anchor="t"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0"/>
            <a:r>
              <a:rPr/>
              <a:t>Second level</a:t>
            </a:r>
          </a:p>
          <a:p>
            <a:pPr lvl="0"/>
            <a:r>
              <a:rPr/>
              <a:t>Third level</a:t>
            </a:r>
          </a:p>
          <a:p>
            <a:pPr lvl="0"/>
            <a:r>
              <a:rPr/>
              <a:t>Fourth level</a:t>
            </a:r>
          </a:p>
          <a:p>
            <a:pPr lvl="0"/>
            <a:r>
              <a:rPr/>
              <a:t>Fifth level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3" cy="11430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3988" y="1600200"/>
            <a:ext cx="6326188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transition spd="slow">
    <p:split orient="vert"/>
  </p:transition>
  <p:txStyles>
    <p:titleStyle>
      <a:lvl1pPr marL="0" lvl="0" indent="0" algn="l" rtl="0">
        <a:lnSpc>
          <a:spcPct val="100000"/>
        </a:lnSpc>
        <a:buNone/>
        <a:defRPr sz="3200" b="0" i="0" u="none" strike="noStrike" baseline="0">
          <a:solidFill>
            <a:srgbClr val="000000"/>
          </a:solidFill>
          <a:latin typeface="Arial"/>
        </a:defRPr>
      </a:lvl1pPr>
    </p:titleStyle>
    <p:bodyStyle>
      <a:lvl1pPr marL="342900" lvl="0" indent="-342900" algn="l" rtl="0">
        <a:lnSpc>
          <a:spcPct val="100000"/>
        </a:lnSpc>
        <a:spcBef>
          <a:spcPct val="20000"/>
        </a:spcBef>
        <a:buClr>
          <a:srgbClr val="000000"/>
        </a:buClr>
        <a:buChar char="•"/>
        <a:defRPr sz="2400" b="0" i="0" u="none" strike="noStrike" baseline="0">
          <a:solidFill>
            <a:srgbClr val="000000"/>
          </a:solidFill>
          <a:latin typeface="Arial"/>
        </a:defRPr>
      </a:lvl1pPr>
      <a:lvl2pPr marL="742950" lvl="0" indent="-285750">
        <a:defRPr/>
      </a:lvl2pPr>
      <a:lvl3pPr marL="1143000" lvl="0" indent="-228600">
        <a:defRPr/>
      </a:lvl3pPr>
      <a:lvl4pPr marL="1600200" lvl="0" indent="-228600">
        <a:defRPr/>
      </a:lvl4pPr>
      <a:lvl5pPr marL="2057400" lvl="0" indent="-228600">
        <a:defRPr/>
      </a:lvl5pPr>
    </p:bodyStyle>
    <p:otherStyle>
      <a:lvl1pPr marL="0" lvl="0" indent="0" algn="l" rtl="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1pPr>
      <a:lvl2pPr marL="457200" lvl="0" indent="0">
        <a:defRPr/>
      </a:lvl2pPr>
      <a:lvl3pPr marL="914400" lvl="0" indent="0">
        <a:defRPr/>
      </a:lvl3pPr>
      <a:lvl4pPr marL="1371600" lvl="0" indent="0">
        <a:defRPr/>
      </a:lvl4pPr>
      <a:lvl5pPr marL="1828800" lvl="0" indent="0">
        <a:defRPr/>
      </a:lvl5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 spd="slow">
    <p:split orient="vert"/>
  </p:transition>
  <p:txStyles>
    <p:titleStyle>
      <a:lvl1pPr marL="0" lvl="0" indent="0" algn="ctr" rtl="0">
        <a:lnSpc>
          <a:spcPct val="100000"/>
        </a:lnSpc>
        <a:buNone/>
        <a:defRPr sz="4400" b="0" i="0" u="none" strike="noStrike" baseline="0">
          <a:solidFill>
            <a:srgbClr val="000000"/>
          </a:solidFill>
          <a:latin typeface="Calibri"/>
        </a:defRPr>
      </a:lvl1pPr>
    </p:titleStyle>
    <p:bodyStyle>
      <a:lvl1pPr marL="342900" lvl="0" indent="-342900" algn="l" rtl="0">
        <a:lnSpc>
          <a:spcPct val="100000"/>
        </a:lnSpc>
        <a:spcBef>
          <a:spcPct val="20000"/>
        </a:spcBef>
        <a:buFont typeface="Arial"/>
        <a:buChar char="•"/>
        <a:defRPr sz="3200" b="0" i="0" u="none" strike="noStrike" baseline="0">
          <a:solidFill>
            <a:srgbClr val="000000"/>
          </a:solidFill>
          <a:latin typeface="Calibri"/>
        </a:defRPr>
      </a:lvl1pPr>
      <a:lvl2pPr marL="742950" lvl="0" indent="-285750">
        <a:defRPr sz="2800"/>
      </a:lvl2pPr>
      <a:lvl3pPr marL="1143000" lvl="0" indent="-228600">
        <a:defRPr sz="2400"/>
      </a:lvl3pPr>
      <a:lvl4pPr marL="1600200" lvl="0" indent="-228600">
        <a:defRPr sz="2000"/>
      </a:lvl4pPr>
      <a:lvl5pPr marL="2057400" lvl="0" indent="-228600">
        <a:defRPr/>
      </a:lvl5pPr>
    </p:bodyStyle>
    <p:otherStyle>
      <a:lvl1pPr marL="0" lvl="0" indent="0" algn="l" rtl="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Calibri"/>
        </a:defRPr>
      </a:lvl1pPr>
      <a:lvl2pPr marL="457200" lvl="0" indent="0">
        <a:defRPr/>
      </a:lvl2pPr>
      <a:lvl3pPr marL="914400" lvl="0" indent="0">
        <a:defRPr/>
      </a:lvl3pPr>
      <a:lvl4pPr marL="1371600" lvl="0" indent="0">
        <a:defRPr/>
      </a:lvl4pPr>
      <a:lvl5pPr marL="1828800" lvl="0" indent="0">
        <a:defRPr/>
      </a:lvl5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3" cy="11430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3988" y="1600200"/>
            <a:ext cx="6326188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ransition spd="slow">
    <p:split orient="vert"/>
  </p:transition>
  <p:txStyles>
    <p:titleStyle>
      <a:lvl1pPr marL="0" lvl="0" indent="0" algn="l" rtl="0">
        <a:lnSpc>
          <a:spcPct val="100000"/>
        </a:lnSpc>
        <a:buNone/>
        <a:defRPr sz="3200" b="0" i="0" u="none" strike="noStrike" baseline="0">
          <a:solidFill>
            <a:srgbClr val="000000"/>
          </a:solidFill>
          <a:latin typeface="Arial"/>
        </a:defRPr>
      </a:lvl1pPr>
    </p:titleStyle>
    <p:bodyStyle>
      <a:lvl1pPr marL="342900" lvl="0" indent="-342900" algn="l" rtl="0">
        <a:lnSpc>
          <a:spcPct val="100000"/>
        </a:lnSpc>
        <a:spcBef>
          <a:spcPct val="20000"/>
        </a:spcBef>
        <a:buClr>
          <a:srgbClr val="000000"/>
        </a:buClr>
        <a:buChar char="•"/>
        <a:defRPr sz="2400" b="0" i="0" u="none" strike="noStrike" baseline="0">
          <a:solidFill>
            <a:srgbClr val="000000"/>
          </a:solidFill>
          <a:latin typeface="Arial"/>
        </a:defRPr>
      </a:lvl1pPr>
      <a:lvl2pPr marL="742950" lvl="0" indent="-285750">
        <a:defRPr/>
      </a:lvl2pPr>
      <a:lvl3pPr marL="1143000" lvl="0" indent="-228600">
        <a:defRPr/>
      </a:lvl3pPr>
      <a:lvl4pPr marL="1600200" lvl="0" indent="-228600">
        <a:defRPr/>
      </a:lvl4pPr>
      <a:lvl5pPr marL="2057400" lvl="0" indent="-228600">
        <a:defRPr/>
      </a:lvl5pPr>
    </p:bodyStyle>
    <p:otherStyle>
      <a:lvl1pPr marL="0" lvl="0" indent="0" algn="l" rtl="0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1pPr>
      <a:lvl2pPr marL="457200" lvl="0" indent="0">
        <a:defRPr/>
      </a:lvl2pPr>
      <a:lvl3pPr marL="914400" lvl="0" indent="0">
        <a:defRPr/>
      </a:lvl3pPr>
      <a:lvl4pPr marL="1371600" lvl="0" indent="0">
        <a:defRPr/>
      </a:lvl4pPr>
      <a:lvl5pPr marL="1828800" lvl="0" indent="0">
        <a:defRPr/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-22225" y="0"/>
            <a:ext cx="418465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4162424" y="-609"/>
            <a:ext cx="4981575" cy="5105400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anchor="ctr"/>
          <a:lstStyle>
            <a:lvl1pPr lvl="0">
              <a:defRPr/>
            </a:lvl1pPr>
          </a:lstStyle>
          <a:p>
            <a:pPr lvl="0"/>
            <a:r>
              <a:rPr lang="en-US" sz="5400" b="1" dirty="0" smtClean="0"/>
              <a:t>Gods Perfect Plan in </a:t>
            </a:r>
            <a:br>
              <a:rPr lang="en-US" sz="5400" b="1" dirty="0" smtClean="0"/>
            </a:br>
            <a:r>
              <a:rPr lang="en-US" sz="5400" b="1" dirty="0" smtClean="0"/>
              <a:t>Marriage </a:t>
            </a:r>
            <a:br>
              <a:rPr lang="en-US" sz="5400" b="1" dirty="0" smtClean="0"/>
            </a:br>
            <a:r>
              <a:rPr lang="en-US" sz="5400" b="1" dirty="0" smtClean="0"/>
              <a:t>(Wives)</a:t>
            </a:r>
            <a:endParaRPr sz="5400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-22225" y="5181600"/>
            <a:ext cx="9166223" cy="1676400"/>
          </a:xfrm>
          <a:prstGeom prst="rect">
            <a:avLst/>
          </a:prstGeom>
          <a:gradFill rotWithShape="1">
            <a:gsLst>
              <a:gs pos="0">
                <a:srgbClr val="7F868E"/>
              </a:gs>
              <a:gs pos="50000">
                <a:srgbClr val="B7C1CD"/>
              </a:gs>
              <a:gs pos="100000">
                <a:srgbClr val="DAE6F3"/>
              </a:gs>
            </a:gsLst>
            <a:lin ang="13500000" scaled="1"/>
          </a:gradFill>
        </p:spPr>
        <p:txBody>
          <a:bodyPr wrap="square" lIns="91440" tIns="45720" rIns="91440" bIns="45720" anchor="t"/>
          <a:lstStyle>
            <a:lvl1pPr lvl="0" algn="ctr">
              <a:buNone/>
              <a:defRPr/>
            </a:lvl1pPr>
          </a:lstStyle>
          <a:p>
            <a:r>
              <a:rPr lang="en-US" dirty="0"/>
              <a:t> </a:t>
            </a:r>
            <a:r>
              <a:rPr lang="en-US" dirty="0" err="1"/>
              <a:t>Eph</a:t>
            </a:r>
            <a:r>
              <a:rPr lang="en-US" dirty="0"/>
              <a:t> 5:32 This mystery is great; but I am speaking with reference to Christ and the church.</a:t>
            </a:r>
            <a:endParaRPr lang="en-ZA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824687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-22225" y="0"/>
            <a:ext cx="418465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4406010" y="27856"/>
            <a:ext cx="4724400" cy="5105400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anchor="ctr"/>
          <a:lstStyle>
            <a:lvl1pPr lvl="0">
              <a:defRPr/>
            </a:lvl1pPr>
          </a:lstStyle>
          <a:p>
            <a:pPr lvl="0"/>
            <a:r>
              <a:rPr lang="en-US" sz="6000" b="1" dirty="0" smtClean="0"/>
              <a:t>Order of God in</a:t>
            </a:r>
            <a:br>
              <a:rPr lang="en-US" sz="6000" b="1" dirty="0" smtClean="0"/>
            </a:br>
            <a:r>
              <a:rPr lang="en-US" sz="6000" b="1" dirty="0" smtClean="0"/>
              <a:t>Marriage </a:t>
            </a:r>
            <a:endParaRPr sz="6000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0" y="4293096"/>
            <a:ext cx="9144000" cy="2564904"/>
          </a:xfrm>
          <a:prstGeom prst="rect">
            <a:avLst/>
          </a:prstGeom>
          <a:gradFill rotWithShape="1">
            <a:gsLst>
              <a:gs pos="0">
                <a:srgbClr val="7F868E"/>
              </a:gs>
              <a:gs pos="50000">
                <a:srgbClr val="B7C1CD"/>
              </a:gs>
              <a:gs pos="100000">
                <a:srgbClr val="DAE6F3"/>
              </a:gs>
            </a:gsLst>
            <a:lin ang="13500000" scaled="1"/>
          </a:gradFill>
        </p:spPr>
        <p:txBody>
          <a:bodyPr wrap="square" lIns="91440" tIns="45720" rIns="91440" bIns="45720" anchor="t"/>
          <a:lstStyle>
            <a:lvl1pPr lvl="0" algn="ctr">
              <a:buNone/>
              <a:defRPr/>
            </a:lvl1pPr>
          </a:lstStyle>
          <a:p>
            <a:r>
              <a:rPr lang="en-US" b="1" dirty="0"/>
              <a:t>  </a:t>
            </a:r>
            <a:r>
              <a:rPr lang="en-US" b="1" dirty="0" err="1"/>
              <a:t>Eph</a:t>
            </a:r>
            <a:r>
              <a:rPr lang="en-US" b="1" dirty="0"/>
              <a:t> 5:22 </a:t>
            </a:r>
            <a:r>
              <a:rPr lang="en-US" dirty="0"/>
              <a:t>Wives, </a:t>
            </a:r>
            <a:r>
              <a:rPr lang="en-US" i="1" dirty="0"/>
              <a:t>be subject </a:t>
            </a:r>
            <a:r>
              <a:rPr lang="en-US" dirty="0"/>
              <a:t>to your own husbands, as to the Lord.</a:t>
            </a:r>
          </a:p>
          <a:p>
            <a:r>
              <a:rPr lang="en-US" b="1" dirty="0"/>
              <a:t>  </a:t>
            </a:r>
            <a:r>
              <a:rPr lang="en-US" b="1" dirty="0" err="1"/>
              <a:t>Eph</a:t>
            </a:r>
            <a:r>
              <a:rPr lang="en-US" b="1" dirty="0"/>
              <a:t> 5:23 </a:t>
            </a:r>
            <a:r>
              <a:rPr lang="en-US" dirty="0"/>
              <a:t>For the husband is the head of the wife, as Christ also is the head of the church, He Himself </a:t>
            </a:r>
            <a:r>
              <a:rPr lang="en-US" i="1" dirty="0"/>
              <a:t>being </a:t>
            </a:r>
            <a:r>
              <a:rPr lang="en-US" dirty="0"/>
              <a:t>the Savior of the body.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094849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1305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Role of Woman</a:t>
            </a:r>
            <a:endParaRPr lang="en-ZA" sz="4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4" y="229132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Get married and </a:t>
            </a:r>
            <a:r>
              <a:rPr lang="en-US" sz="4000" dirty="0" smtClean="0">
                <a:solidFill>
                  <a:schemeClr val="bg1"/>
                </a:solidFill>
              </a:rPr>
              <a:t>remarry </a:t>
            </a:r>
            <a:endParaRPr lang="en-ZA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4" y="323044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Bear </a:t>
            </a:r>
            <a:r>
              <a:rPr lang="en-US" sz="4000" dirty="0" smtClean="0">
                <a:solidFill>
                  <a:schemeClr val="bg1"/>
                </a:solidFill>
              </a:rPr>
              <a:t>children        (Blessing, gift , saved)</a:t>
            </a:r>
            <a:endParaRPr lang="en-ZA" sz="4000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2449" y="4169571"/>
            <a:ext cx="9144000" cy="2032094"/>
            <a:chOff x="-108012" y="3212027"/>
            <a:chExt cx="9144000" cy="2032094"/>
          </a:xfrm>
        </p:grpSpPr>
        <p:sp>
          <p:nvSpPr>
            <p:cNvPr id="3" name="TextBox 2"/>
            <p:cNvSpPr txBox="1"/>
            <p:nvPr/>
          </p:nvSpPr>
          <p:spPr>
            <a:xfrm>
              <a:off x="-12861" y="3933056"/>
              <a:ext cx="33843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4000" dirty="0" err="1" smtClean="0">
                  <a:solidFill>
                    <a:schemeClr val="bg1"/>
                  </a:solidFill>
                </a:rPr>
                <a:t>Oikodespoteō</a:t>
              </a:r>
              <a:endParaRPr lang="en-ZA" sz="4000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63888" y="4043792"/>
              <a:ext cx="54721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ZA" sz="2400" b="1" dirty="0" err="1" smtClean="0">
                  <a:solidFill>
                    <a:schemeClr val="bg1"/>
                  </a:solidFill>
                </a:rPr>
                <a:t>oikos</a:t>
              </a:r>
              <a:r>
                <a:rPr lang="en-ZA" sz="2400" dirty="0" smtClean="0">
                  <a:solidFill>
                    <a:schemeClr val="bg1"/>
                  </a:solidFill>
                </a:rPr>
                <a:t> </a:t>
              </a:r>
              <a:r>
                <a:rPr lang="en-ZA" sz="2400" dirty="0">
                  <a:solidFill>
                    <a:schemeClr val="bg1"/>
                  </a:solidFill>
                </a:rPr>
                <a:t>Meaning "house" or "household."</a:t>
              </a:r>
            </a:p>
            <a:p>
              <a:pPr lvl="0"/>
              <a:r>
                <a:rPr lang="en-ZA" sz="2400" b="1" dirty="0" err="1" smtClean="0">
                  <a:solidFill>
                    <a:schemeClr val="bg1"/>
                  </a:solidFill>
                </a:rPr>
                <a:t>despotēs</a:t>
              </a:r>
              <a:r>
                <a:rPr lang="en-ZA" sz="2400" dirty="0" smtClean="0">
                  <a:solidFill>
                    <a:schemeClr val="bg1"/>
                  </a:solidFill>
                </a:rPr>
                <a:t> </a:t>
              </a:r>
              <a:r>
                <a:rPr lang="en-ZA" sz="2400" dirty="0">
                  <a:solidFill>
                    <a:schemeClr val="bg1"/>
                  </a:solidFill>
                </a:rPr>
                <a:t>Meaning "master" or "lord."</a:t>
              </a:r>
            </a:p>
            <a:p>
              <a:endParaRPr lang="en-ZA" sz="24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108012" y="3212027"/>
              <a:ext cx="9144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</a:rPr>
                <a:t>Keep (Manage) (ESV) your household </a:t>
              </a:r>
              <a:endParaRPr lang="en-ZA" sz="40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0" y="829383"/>
            <a:ext cx="90359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  1Tim 5:14 </a:t>
            </a:r>
            <a:r>
              <a:rPr lang="en-US" sz="2800" dirty="0">
                <a:solidFill>
                  <a:schemeClr val="bg1"/>
                </a:solidFill>
              </a:rPr>
              <a:t>Therefore, I want younger </a:t>
            </a:r>
            <a:r>
              <a:rPr lang="en-US" sz="2800" i="1" dirty="0">
                <a:solidFill>
                  <a:schemeClr val="bg1"/>
                </a:solidFill>
              </a:rPr>
              <a:t>widows </a:t>
            </a:r>
            <a:r>
              <a:rPr lang="en-US" sz="2800" dirty="0">
                <a:solidFill>
                  <a:schemeClr val="bg1"/>
                </a:solidFill>
              </a:rPr>
              <a:t>to </a:t>
            </a:r>
            <a:r>
              <a:rPr lang="en-US" sz="2800" dirty="0" smtClean="0">
                <a:solidFill>
                  <a:schemeClr val="bg1"/>
                </a:solidFill>
              </a:rPr>
              <a:t>1) get </a:t>
            </a:r>
            <a:r>
              <a:rPr lang="en-US" sz="2800" dirty="0">
                <a:solidFill>
                  <a:schemeClr val="bg1"/>
                </a:solidFill>
              </a:rPr>
              <a:t>married, </a:t>
            </a:r>
            <a:r>
              <a:rPr lang="en-US" sz="2800" dirty="0" smtClean="0">
                <a:solidFill>
                  <a:schemeClr val="bg1"/>
                </a:solidFill>
              </a:rPr>
              <a:t>2)bear </a:t>
            </a:r>
            <a:r>
              <a:rPr lang="en-US" sz="2800" dirty="0">
                <a:solidFill>
                  <a:schemeClr val="bg1"/>
                </a:solidFill>
              </a:rPr>
              <a:t>children, </a:t>
            </a:r>
            <a:r>
              <a:rPr lang="en-US" sz="2800" dirty="0" smtClean="0">
                <a:solidFill>
                  <a:schemeClr val="bg1"/>
                </a:solidFill>
              </a:rPr>
              <a:t>3)keep </a:t>
            </a:r>
            <a:r>
              <a:rPr lang="en-US" sz="2800" dirty="0">
                <a:solidFill>
                  <a:schemeClr val="bg1"/>
                </a:solidFill>
              </a:rPr>
              <a:t>house, </a:t>
            </a:r>
            <a:r>
              <a:rPr lang="en-US" sz="2800" i="1" dirty="0">
                <a:solidFill>
                  <a:schemeClr val="bg1"/>
                </a:solidFill>
              </a:rPr>
              <a:t>and </a:t>
            </a:r>
            <a:r>
              <a:rPr lang="en-US" sz="2800" dirty="0">
                <a:solidFill>
                  <a:schemeClr val="bg1"/>
                </a:solidFill>
              </a:rPr>
              <a:t>give the enemy no occasion for </a:t>
            </a:r>
            <a:r>
              <a:rPr lang="en-US" sz="2800" dirty="0" smtClean="0">
                <a:solidFill>
                  <a:schemeClr val="bg1"/>
                </a:solidFill>
              </a:rPr>
              <a:t>reproach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ZA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5" y="6033156"/>
            <a:ext cx="9102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Preside 			Plan 				Provide</a:t>
            </a:r>
            <a:endParaRPr lang="en-Z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4140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" y="0"/>
            <a:ext cx="921765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0"/>
            <a:ext cx="7776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/>
              <a:t>Gen2v21 Adam there was not found </a:t>
            </a:r>
            <a:r>
              <a:rPr lang="en-ZA" sz="3200" b="1" baseline="30000" dirty="0" smtClean="0"/>
              <a:t> </a:t>
            </a:r>
            <a:r>
              <a:rPr lang="en-ZA" sz="3200" b="1" dirty="0"/>
              <a:t>a helper </a:t>
            </a:r>
            <a:r>
              <a:rPr lang="en-ZA" sz="3200" b="1" baseline="30000" dirty="0" smtClean="0"/>
              <a:t> </a:t>
            </a:r>
            <a:r>
              <a:rPr lang="en-ZA" sz="3200" b="1" dirty="0"/>
              <a:t>suitable for him. </a:t>
            </a:r>
          </a:p>
        </p:txBody>
      </p:sp>
    </p:spTree>
    <p:extLst>
      <p:ext uri="{BB962C8B-B14F-4D97-AF65-F5344CB8AC3E}">
        <p14:creationId xmlns:p14="http://schemas.microsoft.com/office/powerpoint/2010/main" val="42610759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2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Character/Roles of the Wife</a:t>
            </a:r>
            <a:endParaRPr lang="en-ZA" sz="5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64704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 </a:t>
            </a:r>
            <a:r>
              <a:rPr lang="en-ZA" sz="2400" b="1" dirty="0">
                <a:solidFill>
                  <a:schemeClr val="bg1"/>
                </a:solidFill>
              </a:rPr>
              <a:t>  Tit 2:3 </a:t>
            </a:r>
            <a:r>
              <a:rPr lang="en-ZA" sz="2400" dirty="0">
                <a:solidFill>
                  <a:schemeClr val="bg1"/>
                </a:solidFill>
              </a:rPr>
              <a:t>Older women likewise are to be reverent in their </a:t>
            </a:r>
            <a:r>
              <a:rPr lang="en-ZA" sz="2400" dirty="0" err="1">
                <a:solidFill>
                  <a:schemeClr val="bg1"/>
                </a:solidFill>
              </a:rPr>
              <a:t>behavior</a:t>
            </a:r>
            <a:r>
              <a:rPr lang="en-ZA" sz="2400" dirty="0">
                <a:solidFill>
                  <a:schemeClr val="bg1"/>
                </a:solidFill>
              </a:rPr>
              <a:t>, not malicious gossips nor enslaved to much wine, teaching what is </a:t>
            </a:r>
            <a:r>
              <a:rPr lang="en-ZA" sz="2400" dirty="0" err="1" smtClean="0">
                <a:solidFill>
                  <a:schemeClr val="bg1"/>
                </a:solidFill>
              </a:rPr>
              <a:t>good,</a:t>
            </a:r>
            <a:r>
              <a:rPr lang="en-ZA" sz="2400" b="1" dirty="0" err="1" smtClean="0">
                <a:solidFill>
                  <a:schemeClr val="bg1"/>
                </a:solidFill>
              </a:rPr>
              <a:t>Tit</a:t>
            </a:r>
            <a:r>
              <a:rPr lang="en-ZA" sz="2400" b="1" dirty="0" smtClean="0">
                <a:solidFill>
                  <a:schemeClr val="bg1"/>
                </a:solidFill>
              </a:rPr>
              <a:t> </a:t>
            </a:r>
            <a:r>
              <a:rPr lang="en-ZA" sz="2400" b="1" dirty="0">
                <a:solidFill>
                  <a:schemeClr val="bg1"/>
                </a:solidFill>
              </a:rPr>
              <a:t>2:4 </a:t>
            </a:r>
            <a:r>
              <a:rPr lang="en-ZA" sz="2400" dirty="0">
                <a:solidFill>
                  <a:schemeClr val="bg1"/>
                </a:solidFill>
              </a:rPr>
              <a:t>so that they may encourage the young women to 1)love their husbands, to 2)love their </a:t>
            </a:r>
            <a:r>
              <a:rPr lang="en-ZA" sz="2400" dirty="0" err="1" smtClean="0">
                <a:solidFill>
                  <a:schemeClr val="bg1"/>
                </a:solidFill>
              </a:rPr>
              <a:t>children,</a:t>
            </a:r>
            <a:r>
              <a:rPr lang="en-ZA" sz="2400" b="1" dirty="0" err="1" smtClean="0">
                <a:solidFill>
                  <a:schemeClr val="bg1"/>
                </a:solidFill>
              </a:rPr>
              <a:t>Tit</a:t>
            </a:r>
            <a:r>
              <a:rPr lang="en-ZA" sz="2400" b="1" dirty="0" smtClean="0">
                <a:solidFill>
                  <a:schemeClr val="bg1"/>
                </a:solidFill>
              </a:rPr>
              <a:t> </a:t>
            </a:r>
            <a:r>
              <a:rPr lang="en-ZA" sz="2400" b="1" dirty="0">
                <a:solidFill>
                  <a:schemeClr val="bg1"/>
                </a:solidFill>
              </a:rPr>
              <a:t>2:5 </a:t>
            </a:r>
            <a:r>
              <a:rPr lang="en-ZA" sz="2400" i="1" dirty="0">
                <a:solidFill>
                  <a:schemeClr val="bg1"/>
                </a:solidFill>
              </a:rPr>
              <a:t>to be 3)</a:t>
            </a:r>
            <a:r>
              <a:rPr lang="en-ZA" sz="2400" dirty="0">
                <a:solidFill>
                  <a:schemeClr val="bg1"/>
                </a:solidFill>
              </a:rPr>
              <a:t>sensible, 4)pure, 5)workers at home, 6)kind, being 7)subject to their own husbands, so that the word of God will not be </a:t>
            </a:r>
            <a:r>
              <a:rPr lang="en-ZA" sz="2400" dirty="0" err="1">
                <a:solidFill>
                  <a:schemeClr val="bg1"/>
                </a:solidFill>
              </a:rPr>
              <a:t>dishonored</a:t>
            </a:r>
            <a:r>
              <a:rPr lang="en-ZA" sz="2400" dirty="0">
                <a:solidFill>
                  <a:schemeClr val="bg1"/>
                </a:solidFill>
              </a:rPr>
              <a:t>.</a:t>
            </a:r>
          </a:p>
          <a:p>
            <a:endParaRPr lang="en-ZA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4997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1"/>
                </a:solidFill>
              </a:rPr>
              <a:t>Love their husbands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66999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1"/>
                </a:solidFill>
              </a:rPr>
              <a:t>Love </a:t>
            </a:r>
            <a:r>
              <a:rPr lang="en-ZA" sz="3200" dirty="0" smtClean="0">
                <a:solidFill>
                  <a:schemeClr val="bg1"/>
                </a:solidFill>
              </a:rPr>
              <a:t>their </a:t>
            </a:r>
            <a:r>
              <a:rPr lang="en-ZA" sz="3200" dirty="0">
                <a:solidFill>
                  <a:schemeClr val="bg1"/>
                </a:solidFill>
              </a:rPr>
              <a:t>children</a:t>
            </a:r>
            <a:br>
              <a:rPr lang="en-ZA" sz="3200" dirty="0">
                <a:solidFill>
                  <a:schemeClr val="bg1"/>
                </a:solidFill>
              </a:rPr>
            </a:br>
            <a:endParaRPr lang="en-ZA" sz="3200" dirty="0">
              <a:solidFill>
                <a:schemeClr val="bg1"/>
              </a:solidFill>
            </a:endParaRPr>
          </a:p>
          <a:p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6510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1"/>
                </a:solidFill>
              </a:rPr>
              <a:t>Be </a:t>
            </a:r>
            <a:r>
              <a:rPr lang="en-ZA" sz="3200" dirty="0" smtClean="0">
                <a:solidFill>
                  <a:schemeClr val="bg1"/>
                </a:solidFill>
              </a:rPr>
              <a:t>Sensible (Serious &amp; </a:t>
            </a:r>
            <a:r>
              <a:rPr lang="en-ZA" sz="3200" smtClean="0">
                <a:solidFill>
                  <a:schemeClr val="bg1"/>
                </a:solidFill>
              </a:rPr>
              <a:t>Self Controlled) </a:t>
            </a:r>
            <a:endParaRPr lang="en-ZA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96940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Pure</a:t>
            </a:r>
            <a:endParaRPr lang="en-ZA" sz="3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55417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1"/>
                </a:solidFill>
              </a:rPr>
              <a:t>Workers at Home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23731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Kind</a:t>
            </a:r>
            <a:endParaRPr lang="en-Z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90502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2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Character/Roles </a:t>
            </a:r>
            <a:r>
              <a:rPr lang="en-US" sz="4800" dirty="0">
                <a:solidFill>
                  <a:schemeClr val="bg1"/>
                </a:solidFill>
              </a:rPr>
              <a:t>of the </a:t>
            </a:r>
            <a:r>
              <a:rPr lang="en-US" sz="4800" dirty="0" smtClean="0">
                <a:solidFill>
                  <a:schemeClr val="bg1"/>
                </a:solidFill>
              </a:rPr>
              <a:t>Wife cont.</a:t>
            </a:r>
            <a:endParaRPr lang="en-ZA" sz="4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0301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1"/>
                </a:solidFill>
              </a:rPr>
              <a:t>7</a:t>
            </a:r>
            <a:r>
              <a:rPr lang="en-ZA" sz="3200" dirty="0" smtClean="0">
                <a:solidFill>
                  <a:schemeClr val="bg1"/>
                </a:solidFill>
              </a:rPr>
              <a:t>)</a:t>
            </a:r>
            <a:r>
              <a:rPr lang="en-ZA" sz="3200" b="1" dirty="0">
                <a:solidFill>
                  <a:schemeClr val="bg1"/>
                </a:solidFill>
              </a:rPr>
              <a:t> Tit 2:5 </a:t>
            </a:r>
            <a:r>
              <a:rPr lang="en-ZA" sz="3200" dirty="0" smtClean="0">
                <a:solidFill>
                  <a:schemeClr val="bg1"/>
                </a:solidFill>
              </a:rPr>
              <a:t>subject </a:t>
            </a:r>
            <a:r>
              <a:rPr lang="en-ZA" sz="3200" dirty="0">
                <a:solidFill>
                  <a:schemeClr val="bg1"/>
                </a:solidFill>
              </a:rPr>
              <a:t>to their own husbands</a:t>
            </a:r>
            <a:endParaRPr lang="en-Z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634010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</a:rPr>
              <a:t>Def: HUPOTASSO</a:t>
            </a:r>
            <a:r>
              <a:rPr lang="en-ZA" sz="2800" b="1" dirty="0">
                <a:solidFill>
                  <a:schemeClr val="bg1"/>
                </a:solidFill>
              </a:rPr>
              <a:t/>
            </a:r>
            <a:br>
              <a:rPr lang="en-ZA" sz="2800" b="1" dirty="0">
                <a:solidFill>
                  <a:schemeClr val="bg1"/>
                </a:solidFill>
              </a:rPr>
            </a:br>
            <a:r>
              <a:rPr lang="en-ZA" sz="2800" b="1" dirty="0">
                <a:solidFill>
                  <a:schemeClr val="bg1"/>
                </a:solidFill>
              </a:rPr>
              <a:t>(</a:t>
            </a:r>
            <a:r>
              <a:rPr lang="en-ZA" sz="2800" b="1" dirty="0" err="1">
                <a:solidFill>
                  <a:schemeClr val="bg1"/>
                </a:solidFill>
              </a:rPr>
              <a:t>hupo</a:t>
            </a:r>
            <a:r>
              <a:rPr lang="en-ZA" sz="2800" b="1" dirty="0">
                <a:solidFill>
                  <a:schemeClr val="bg1"/>
                </a:solidFill>
              </a:rPr>
              <a:t>-)</a:t>
            </a:r>
            <a:r>
              <a:rPr lang="en-ZA" sz="2800" dirty="0">
                <a:solidFill>
                  <a:schemeClr val="bg1"/>
                </a:solidFill>
              </a:rPr>
              <a:t>: P</a:t>
            </a:r>
            <a:r>
              <a:rPr lang="en-ZA" sz="2800" dirty="0" smtClean="0">
                <a:solidFill>
                  <a:schemeClr val="bg1"/>
                </a:solidFill>
              </a:rPr>
              <a:t>reposition </a:t>
            </a:r>
            <a:r>
              <a:rPr lang="en-ZA" sz="2800" dirty="0">
                <a:solidFill>
                  <a:schemeClr val="bg1"/>
                </a:solidFill>
              </a:rPr>
              <a:t>meaning "under" or "beneath." </a:t>
            </a:r>
          </a:p>
          <a:p>
            <a:r>
              <a:rPr lang="en-ZA" sz="2800" b="1" dirty="0">
                <a:solidFill>
                  <a:schemeClr val="bg1"/>
                </a:solidFill>
              </a:rPr>
              <a:t>(</a:t>
            </a:r>
            <a:r>
              <a:rPr lang="en-ZA" sz="2800" b="1" dirty="0" err="1">
                <a:solidFill>
                  <a:schemeClr val="bg1"/>
                </a:solidFill>
              </a:rPr>
              <a:t>tassō</a:t>
            </a:r>
            <a:r>
              <a:rPr lang="en-ZA" sz="2800" b="1" dirty="0">
                <a:solidFill>
                  <a:schemeClr val="bg1"/>
                </a:solidFill>
              </a:rPr>
              <a:t>)</a:t>
            </a:r>
            <a:r>
              <a:rPr lang="en-ZA" sz="2800" dirty="0">
                <a:solidFill>
                  <a:schemeClr val="bg1"/>
                </a:solidFill>
              </a:rPr>
              <a:t>: V</a:t>
            </a:r>
            <a:r>
              <a:rPr lang="en-ZA" sz="2800" dirty="0" smtClean="0">
                <a:solidFill>
                  <a:schemeClr val="bg1"/>
                </a:solidFill>
              </a:rPr>
              <a:t>erb </a:t>
            </a:r>
            <a:r>
              <a:rPr lang="en-ZA" sz="2800" dirty="0">
                <a:solidFill>
                  <a:schemeClr val="bg1"/>
                </a:solidFill>
              </a:rPr>
              <a:t>meaning "to arrange," "to set in </a:t>
            </a:r>
            <a:r>
              <a:rPr lang="en-ZA" sz="2800" dirty="0" smtClean="0">
                <a:solidFill>
                  <a:schemeClr val="bg1"/>
                </a:solidFill>
              </a:rPr>
              <a:t>order"</a:t>
            </a:r>
            <a:r>
              <a:rPr lang="en-ZA" sz="2800" dirty="0">
                <a:solidFill>
                  <a:schemeClr val="bg1"/>
                </a:solidFill>
              </a:rPr>
              <a:t/>
            </a:r>
            <a:br>
              <a:rPr lang="en-ZA" sz="2800" dirty="0">
                <a:solidFill>
                  <a:schemeClr val="bg1"/>
                </a:solidFill>
              </a:rPr>
            </a:br>
            <a:endParaRPr lang="en-ZA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15750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1"/>
                </a:solidFill>
              </a:rPr>
              <a:t>To whom?      </a:t>
            </a:r>
            <a:r>
              <a:rPr lang="en-ZA" sz="3200" dirty="0" err="1" smtClean="0">
                <a:solidFill>
                  <a:schemeClr val="bg1"/>
                </a:solidFill>
              </a:rPr>
              <a:t>Ans</a:t>
            </a:r>
            <a:r>
              <a:rPr lang="en-ZA" sz="3200" dirty="0" smtClean="0">
                <a:solidFill>
                  <a:schemeClr val="bg1"/>
                </a:solidFill>
              </a:rPr>
              <a:t>: to </a:t>
            </a:r>
            <a:r>
              <a:rPr lang="en-ZA" sz="3200" dirty="0">
                <a:solidFill>
                  <a:schemeClr val="bg1"/>
                </a:solidFill>
              </a:rPr>
              <a:t>their own  husbands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896168"/>
            <a:ext cx="9036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1"/>
                </a:solidFill>
              </a:rPr>
              <a:t>Manner of Submission: “as to the Lord” (Eph. 5:22b)</a:t>
            </a:r>
          </a:p>
          <a:p>
            <a:endParaRPr lang="en-ZA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480943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chemeClr val="bg1"/>
                </a:solidFill>
              </a:rPr>
              <a:t>Measure </a:t>
            </a:r>
            <a:r>
              <a:rPr lang="en-ZA" sz="3200" dirty="0">
                <a:solidFill>
                  <a:schemeClr val="bg1"/>
                </a:solidFill>
              </a:rPr>
              <a:t>of Submission</a:t>
            </a:r>
            <a:r>
              <a:rPr lang="en-ZA" sz="3200" b="1" dirty="0">
                <a:solidFill>
                  <a:schemeClr val="bg1"/>
                </a:solidFill>
              </a:rPr>
              <a:t>:</a:t>
            </a:r>
            <a:r>
              <a:rPr lang="en-ZA" sz="3200" dirty="0">
                <a:solidFill>
                  <a:schemeClr val="bg1"/>
                </a:solidFill>
              </a:rPr>
              <a:t> “submit to your husbands in everything” (Eph.5:24b)</a:t>
            </a:r>
          </a:p>
          <a:p>
            <a:endParaRPr lang="en-ZA" sz="3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733256"/>
            <a:ext cx="9036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  1Cor 7:4 </a:t>
            </a:r>
            <a:r>
              <a:rPr lang="en-US" sz="3200" dirty="0">
                <a:solidFill>
                  <a:schemeClr val="bg1"/>
                </a:solidFill>
              </a:rPr>
              <a:t>The wife does not have authority over her own body, but the husband </a:t>
            </a:r>
            <a:r>
              <a:rPr lang="en-US" sz="3200" i="1" dirty="0">
                <a:solidFill>
                  <a:schemeClr val="bg1"/>
                </a:solidFill>
              </a:rPr>
              <a:t>does; </a:t>
            </a:r>
            <a:r>
              <a:rPr lang="en-US" sz="3200" dirty="0">
                <a:solidFill>
                  <a:schemeClr val="bg1"/>
                </a:solidFill>
              </a:rPr>
              <a:t>and likewise also the husband does not have authority over his own body, but the wife </a:t>
            </a:r>
            <a:r>
              <a:rPr lang="en-US" sz="3200" i="1" dirty="0">
                <a:solidFill>
                  <a:schemeClr val="bg1"/>
                </a:solidFill>
              </a:rPr>
              <a:t>does.</a:t>
            </a:r>
            <a:endParaRPr lang="en-US" sz="3200" dirty="0">
              <a:solidFill>
                <a:schemeClr val="bg1"/>
              </a:solidFill>
            </a:endParaRPr>
          </a:p>
          <a:p>
            <a:endParaRPr lang="en-Z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78485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1291"/>
            <a:ext cx="7299274" cy="676670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10745</TotalTime>
  <Words>146</Words>
  <Application>Microsoft Office PowerPoint</Application>
  <PresentationFormat>On-screen Show (4:3)</PresentationFormat>
  <Paragraphs>32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Office Theme</vt:lpstr>
      <vt:lpstr>Office Theme</vt:lpstr>
      <vt:lpstr>Office Theme</vt:lpstr>
      <vt:lpstr>Gods Perfect Plan in  Marriage  (Wives)</vt:lpstr>
      <vt:lpstr>Order of God in Marriage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GODLY    HOMES  In an ungodly world (10)</dc:title>
  <dc:creator>Nathan Martyn;unknown</dc:creator>
  <cp:lastModifiedBy>Lucky</cp:lastModifiedBy>
  <cp:revision>77</cp:revision>
  <dcterms:modified xsi:type="dcterms:W3CDTF">2024-08-18T05:42:11Z</dcterms:modified>
</cp:coreProperties>
</file>