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76" r:id="rId3"/>
    <p:sldId id="277" r:id="rId4"/>
    <p:sldId id="285" r:id="rId5"/>
    <p:sldId id="286" r:id="rId6"/>
    <p:sldId id="265" r:id="rId7"/>
    <p:sldId id="266" r:id="rId8"/>
    <p:sldId id="267" r:id="rId9"/>
    <p:sldId id="268" r:id="rId10"/>
    <p:sldId id="280" r:id="rId11"/>
    <p:sldId id="258" r:id="rId12"/>
    <p:sldId id="281" r:id="rId13"/>
    <p:sldId id="261" r:id="rId14"/>
    <p:sldId id="260" r:id="rId15"/>
    <p:sldId id="259" r:id="rId16"/>
    <p:sldId id="282" r:id="rId17"/>
    <p:sldId id="262" r:id="rId18"/>
    <p:sldId id="263" r:id="rId19"/>
    <p:sldId id="264" r:id="rId20"/>
    <p:sldId id="287" r:id="rId21"/>
    <p:sldId id="275" r:id="rId22"/>
    <p:sldId id="274" r:id="rId23"/>
    <p:sldId id="278" r:id="rId24"/>
    <p:sldId id="289" r:id="rId25"/>
    <p:sldId id="293" r:id="rId27"/>
    <p:sldId id="28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varScale="1">
        <p:scale>
          <a:sx n="57" d="100"/>
          <a:sy n="57" d="100"/>
        </p:scale>
        <p:origin x="48"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notesMaster" Target="notesMasters/notesMaster1.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6FBFCD-1A05-46A6-AF9F-9CCF20AC298D}" type="datetimeFigureOut">
              <a:rPr lang="en-ZA" smtClean="0"/>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ABC333-0A77-4BCB-8229-9ABBC3DD6EFA}" type="slidenum">
              <a:rPr lang="en-ZA" smtClean="0"/>
            </a:fld>
            <a:endParaRPr lang="en-Z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01ABC333-0A77-4BCB-8229-9ABBC3DD6EFA}" type="slidenum">
              <a:rPr lang="en-ZA" smtClean="0"/>
            </a:fld>
            <a:endParaRPr lang="en-Z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45DA900B-9F8D-4690-A529-6DADFE19417B}" type="datetimeFigureOut">
              <a:rPr lang="en-ZA" smtClean="0"/>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7725263-94BC-49A3-B443-8AA3E5EC1544}" type="slidenum">
              <a:rPr lang="en-ZA" smtClean="0"/>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ZA"/>
          </a:p>
        </p:txBody>
      </p:sp>
      <p:sp>
        <p:nvSpPr>
          <p:cNvPr id="4" name="Date Placeholder 3"/>
          <p:cNvSpPr>
            <a:spLocks noGrp="1"/>
          </p:cNvSpPr>
          <p:nvPr>
            <p:ph type="dt" sz="half" idx="10"/>
          </p:nvPr>
        </p:nvSpPr>
        <p:spPr/>
        <p:txBody>
          <a:bodyPr/>
          <a:lstStyle/>
          <a:p>
            <a:fld id="{45DA900B-9F8D-4690-A529-6DADFE19417B}" type="datetimeFigureOut">
              <a:rPr lang="en-ZA" smtClean="0"/>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7725263-94BC-49A3-B443-8AA3E5EC1544}" type="slidenum">
              <a:rPr lang="en-ZA" smtClean="0"/>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45DA900B-9F8D-4690-A529-6DADFE19417B}" type="datetimeFigureOut">
              <a:rPr lang="en-ZA" smtClean="0"/>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7725263-94BC-49A3-B443-8AA3E5EC1544}" type="slidenum">
              <a:rPr lang="en-ZA" smtClean="0"/>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ZA"/>
          </a:p>
        </p:txBody>
      </p:sp>
      <p:sp>
        <p:nvSpPr>
          <p:cNvPr id="5" name="Date Placeholder 4"/>
          <p:cNvSpPr>
            <a:spLocks noGrp="1"/>
          </p:cNvSpPr>
          <p:nvPr>
            <p:ph type="dt" sz="half" idx="10"/>
          </p:nvPr>
        </p:nvSpPr>
        <p:spPr/>
        <p:txBody>
          <a:bodyPr/>
          <a:lstStyle/>
          <a:p>
            <a:fld id="{45DA900B-9F8D-4690-A529-6DADFE19417B}" type="datetimeFigureOut">
              <a:rPr lang="en-ZA" smtClean="0"/>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17725263-94BC-49A3-B443-8AA3E5EC1544}" type="slidenum">
              <a:rPr lang="en-ZA" smtClean="0"/>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ZA"/>
          </a:p>
        </p:txBody>
      </p:sp>
      <p:sp>
        <p:nvSpPr>
          <p:cNvPr id="7" name="Date Placeholder 6"/>
          <p:cNvSpPr>
            <a:spLocks noGrp="1"/>
          </p:cNvSpPr>
          <p:nvPr>
            <p:ph type="dt" sz="half" idx="10"/>
          </p:nvPr>
        </p:nvSpPr>
        <p:spPr/>
        <p:txBody>
          <a:bodyPr/>
          <a:lstStyle/>
          <a:p>
            <a:fld id="{45DA900B-9F8D-4690-A529-6DADFE19417B}" type="datetimeFigureOut">
              <a:rPr lang="en-ZA" smtClean="0"/>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17725263-94BC-49A3-B443-8AA3E5EC1544}" type="slidenum">
              <a:rPr lang="en-ZA" smtClean="0"/>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45DA900B-9F8D-4690-A529-6DADFE19417B}" type="datetimeFigureOut">
              <a:rPr lang="en-ZA" smtClean="0"/>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17725263-94BC-49A3-B443-8AA3E5EC1544}" type="slidenum">
              <a:rPr lang="en-ZA" smtClean="0"/>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DA900B-9F8D-4690-A529-6DADFE19417B}" type="datetimeFigureOut">
              <a:rPr lang="en-ZA" smtClean="0"/>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17725263-94BC-49A3-B443-8AA3E5EC1544}" type="slidenum">
              <a:rPr lang="en-ZA" smtClean="0"/>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45DA900B-9F8D-4690-A529-6DADFE19417B}" type="datetimeFigureOut">
              <a:rPr lang="en-ZA" smtClean="0"/>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17725263-94BC-49A3-B443-8AA3E5EC1544}" type="slidenum">
              <a:rPr lang="en-ZA" smtClean="0"/>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45DA900B-9F8D-4690-A529-6DADFE19417B}" type="datetimeFigureOut">
              <a:rPr lang="en-ZA" smtClean="0"/>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17725263-94BC-49A3-B443-8AA3E5EC1544}" type="slidenum">
              <a:rPr lang="en-ZA" smtClean="0"/>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ZA"/>
          </a:p>
        </p:txBody>
      </p:sp>
      <p:sp>
        <p:nvSpPr>
          <p:cNvPr id="4" name="Date Placeholder 3"/>
          <p:cNvSpPr>
            <a:spLocks noGrp="1"/>
          </p:cNvSpPr>
          <p:nvPr>
            <p:ph type="dt" sz="half" idx="10"/>
          </p:nvPr>
        </p:nvSpPr>
        <p:spPr/>
        <p:txBody>
          <a:bodyPr/>
          <a:lstStyle/>
          <a:p>
            <a:fld id="{45DA900B-9F8D-4690-A529-6DADFE19417B}" type="datetimeFigureOut">
              <a:rPr lang="en-ZA" smtClean="0"/>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7725263-94BC-49A3-B443-8AA3E5EC1544}" type="slidenum">
              <a:rPr lang="en-ZA" smtClean="0"/>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ZA"/>
          </a:p>
        </p:txBody>
      </p:sp>
      <p:sp>
        <p:nvSpPr>
          <p:cNvPr id="4" name="Date Placeholder 3"/>
          <p:cNvSpPr>
            <a:spLocks noGrp="1"/>
          </p:cNvSpPr>
          <p:nvPr>
            <p:ph type="dt" sz="half" idx="10"/>
          </p:nvPr>
        </p:nvSpPr>
        <p:spPr/>
        <p:txBody>
          <a:bodyPr/>
          <a:lstStyle/>
          <a:p>
            <a:fld id="{45DA900B-9F8D-4690-A529-6DADFE19417B}" type="datetimeFigureOut">
              <a:rPr lang="en-ZA" smtClean="0"/>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7725263-94BC-49A3-B443-8AA3E5EC1544}" type="slidenum">
              <a:rPr lang="en-ZA" smtClean="0"/>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DA900B-9F8D-4690-A529-6DADFE19417B}" type="datetimeFigureOut">
              <a:rPr lang="en-ZA" smtClean="0"/>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725263-94BC-49A3-B443-8AA3E5EC1544}" type="slidenum">
              <a:rPr lang="en-ZA" smtClean="0"/>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hyperlink" Target="https://www.google.com/search?sca_esv=ae0256cbc04b73df&amp;sca_upv=1&amp;rlz=1C1SQJL_enZA799ZA799&amp;sxsrf=ACQVn0_SbeUKbrjH8GcnyeNrKR-S3ykWbw:1709476235938&amp;q=Ketuvim&amp;sa=X&amp;ved=2ahUKEwjl5K2ep9iEAxUyUkEAHdS1DMAQ7xYoAHoECAgQA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Bible Summary - A One Page Overview"/>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33707"/>
            <a:ext cx="12191999" cy="72337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78052" y="0"/>
            <a:ext cx="6000750" cy="6858000"/>
          </a:xfrm>
          <a:prstGeom prst="rect">
            <a:avLst/>
          </a:prstGeom>
        </p:spPr>
      </p:pic>
      <p:sp>
        <p:nvSpPr>
          <p:cNvPr id="3" name="TextBox 2"/>
          <p:cNvSpPr txBox="1"/>
          <p:nvPr/>
        </p:nvSpPr>
        <p:spPr>
          <a:xfrm>
            <a:off x="-1" y="0"/>
            <a:ext cx="3554569" cy="307777"/>
          </a:xfrm>
          <a:prstGeom prst="rect">
            <a:avLst/>
          </a:prstGeom>
          <a:noFill/>
        </p:spPr>
        <p:txBody>
          <a:bodyPr wrap="square" rtlCol="0">
            <a:spAutoFit/>
          </a:bodyPr>
          <a:lstStyle/>
          <a:p>
            <a:r>
              <a:rPr lang="en-US" sz="1400" dirty="0" smtClean="0">
                <a:latin typeface="Arial Black" panose="020B0A04020102020204" pitchFamily="34" charset="0"/>
              </a:rPr>
              <a:t>How did the bible come about ?</a:t>
            </a:r>
            <a:endParaRPr lang="en-ZA" sz="1400" dirty="0">
              <a:latin typeface="Arial Black" panose="020B0A04020102020204" pitchFamily="34" charset="0"/>
            </a:endParaRPr>
          </a:p>
        </p:txBody>
      </p:sp>
      <p:sp>
        <p:nvSpPr>
          <p:cNvPr id="4" name="TextBox 3"/>
          <p:cNvSpPr txBox="1"/>
          <p:nvPr/>
        </p:nvSpPr>
        <p:spPr>
          <a:xfrm>
            <a:off x="124697" y="477051"/>
            <a:ext cx="2846231" cy="646331"/>
          </a:xfrm>
          <a:prstGeom prst="rect">
            <a:avLst/>
          </a:prstGeom>
          <a:noFill/>
        </p:spPr>
        <p:txBody>
          <a:bodyPr wrap="square" rtlCol="0">
            <a:spAutoFit/>
          </a:bodyPr>
          <a:lstStyle/>
          <a:p>
            <a:pPr algn="ctr"/>
            <a:r>
              <a:rPr lang="en-US" dirty="0"/>
              <a:t>W</a:t>
            </a:r>
            <a:r>
              <a:rPr lang="en-US" dirty="0" smtClean="0"/>
              <a:t>ritten </a:t>
            </a:r>
            <a:r>
              <a:rPr lang="en-US" dirty="0"/>
              <a:t>by men under Inspiration of the Holy spirit</a:t>
            </a:r>
            <a:endParaRPr lang="en-ZA" dirty="0"/>
          </a:p>
        </p:txBody>
      </p:sp>
      <p:sp>
        <p:nvSpPr>
          <p:cNvPr id="5" name="TextBox 4"/>
          <p:cNvSpPr txBox="1"/>
          <p:nvPr/>
        </p:nvSpPr>
        <p:spPr>
          <a:xfrm>
            <a:off x="-1" y="1230788"/>
            <a:ext cx="3296992" cy="923330"/>
          </a:xfrm>
          <a:prstGeom prst="rect">
            <a:avLst/>
          </a:prstGeom>
          <a:noFill/>
        </p:spPr>
        <p:txBody>
          <a:bodyPr wrap="square" rtlCol="0">
            <a:spAutoFit/>
          </a:bodyPr>
          <a:lstStyle/>
          <a:p>
            <a:pPr algn="ctr"/>
            <a:r>
              <a:rPr lang="en-US" dirty="0"/>
              <a:t>Around 40 </a:t>
            </a:r>
            <a:r>
              <a:rPr lang="en-US" dirty="0" smtClean="0"/>
              <a:t>very different </a:t>
            </a:r>
            <a:r>
              <a:rPr lang="en-US" dirty="0"/>
              <a:t>men. </a:t>
            </a:r>
            <a:r>
              <a:rPr lang="en-US" dirty="0" smtClean="0"/>
              <a:t>separated by a very long time</a:t>
            </a:r>
            <a:endParaRPr lang="en-ZA" dirty="0"/>
          </a:p>
          <a:p>
            <a:endParaRPr lang="en-ZA" dirty="0"/>
          </a:p>
        </p:txBody>
      </p:sp>
      <p:sp>
        <p:nvSpPr>
          <p:cNvPr id="6" name="TextBox 5"/>
          <p:cNvSpPr txBox="1"/>
          <p:nvPr/>
        </p:nvSpPr>
        <p:spPr>
          <a:xfrm>
            <a:off x="-1" y="1954060"/>
            <a:ext cx="3172294" cy="1477328"/>
          </a:xfrm>
          <a:prstGeom prst="rect">
            <a:avLst/>
          </a:prstGeom>
          <a:noFill/>
        </p:spPr>
        <p:txBody>
          <a:bodyPr wrap="square" rtlCol="0">
            <a:spAutoFit/>
          </a:bodyPr>
          <a:lstStyle/>
          <a:p>
            <a:pPr algn="ctr"/>
            <a:r>
              <a:rPr lang="en-US" dirty="0"/>
              <a:t>P</a:t>
            </a:r>
            <a:r>
              <a:rPr lang="en-US" dirty="0" smtClean="0"/>
              <a:t>rophets</a:t>
            </a:r>
            <a:r>
              <a:rPr lang="en-US" dirty="0"/>
              <a:t>, kings, statesmen, herdsmen, fishermen, pastors, soldiers and an ex-Pharisee </a:t>
            </a:r>
            <a:endParaRPr lang="en-ZA" dirty="0"/>
          </a:p>
          <a:p>
            <a:pPr algn="ctr"/>
            <a:r>
              <a:rPr lang="en-US" dirty="0"/>
              <a:t>s</a:t>
            </a:r>
            <a:r>
              <a:rPr lang="en-US" dirty="0" smtClean="0"/>
              <a:t>hepherd, physician, </a:t>
            </a:r>
            <a:r>
              <a:rPr lang="en-US" dirty="0"/>
              <a:t>tent maker </a:t>
            </a:r>
            <a:r>
              <a:rPr lang="en-US" dirty="0" smtClean="0"/>
              <a:t>, </a:t>
            </a:r>
            <a:r>
              <a:rPr lang="en-US" dirty="0"/>
              <a:t>fisherman </a:t>
            </a:r>
            <a:r>
              <a:rPr lang="en-US" dirty="0" smtClean="0"/>
              <a:t>, </a:t>
            </a:r>
            <a:r>
              <a:rPr lang="en-US" dirty="0"/>
              <a:t>tax collector </a:t>
            </a:r>
            <a:endParaRPr lang="en-ZA" dirty="0"/>
          </a:p>
        </p:txBody>
      </p:sp>
      <p:sp>
        <p:nvSpPr>
          <p:cNvPr id="7" name="TextBox 6"/>
          <p:cNvSpPr txBox="1"/>
          <p:nvPr/>
        </p:nvSpPr>
        <p:spPr>
          <a:xfrm>
            <a:off x="62348" y="3429000"/>
            <a:ext cx="2970928" cy="1754326"/>
          </a:xfrm>
          <a:prstGeom prst="rect">
            <a:avLst/>
          </a:prstGeom>
          <a:noFill/>
        </p:spPr>
        <p:txBody>
          <a:bodyPr wrap="square" rtlCol="0">
            <a:spAutoFit/>
          </a:bodyPr>
          <a:lstStyle/>
          <a:p>
            <a:pPr algn="ctr"/>
            <a:r>
              <a:rPr lang="en-US" dirty="0"/>
              <a:t>Over 3 continents</a:t>
            </a:r>
            <a:endParaRPr lang="en-ZA" dirty="0"/>
          </a:p>
          <a:p>
            <a:pPr algn="ctr"/>
            <a:r>
              <a:rPr lang="en-US" dirty="0"/>
              <a:t>Timeline (1400BC to 90AD) </a:t>
            </a:r>
            <a:endParaRPr lang="en-ZA" dirty="0"/>
          </a:p>
          <a:p>
            <a:pPr algn="ctr"/>
            <a:r>
              <a:rPr lang="en-US" dirty="0"/>
              <a:t>Different </a:t>
            </a:r>
            <a:r>
              <a:rPr lang="en-US" dirty="0" smtClean="0"/>
              <a:t>languages</a:t>
            </a:r>
            <a:endParaRPr lang="en-US" dirty="0" smtClean="0"/>
          </a:p>
          <a:p>
            <a:pPr algn="ctr"/>
            <a:r>
              <a:rPr lang="en-US" dirty="0" smtClean="0"/>
              <a:t> </a:t>
            </a:r>
            <a:r>
              <a:rPr lang="en-US" dirty="0"/>
              <a:t>(Hebrew, Aramaic, and Greek) </a:t>
            </a:r>
            <a:endParaRPr lang="en-ZA" dirty="0"/>
          </a:p>
          <a:p>
            <a:endParaRPr lang="en-ZA" dirty="0"/>
          </a:p>
        </p:txBody>
      </p:sp>
      <p:sp>
        <p:nvSpPr>
          <p:cNvPr id="8" name="TextBox 7"/>
          <p:cNvSpPr txBox="1"/>
          <p:nvPr/>
        </p:nvSpPr>
        <p:spPr>
          <a:xfrm>
            <a:off x="9031156" y="3552194"/>
            <a:ext cx="3189668" cy="369332"/>
          </a:xfrm>
          <a:prstGeom prst="rect">
            <a:avLst/>
          </a:prstGeom>
          <a:noFill/>
        </p:spPr>
        <p:txBody>
          <a:bodyPr wrap="square" rtlCol="0">
            <a:spAutoFit/>
          </a:bodyPr>
          <a:lstStyle/>
          <a:p>
            <a:r>
              <a:rPr lang="en-US" b="1" u="sng" dirty="0" smtClean="0"/>
              <a:t>Attributes of the Bible(Jesus)</a:t>
            </a:r>
            <a:endParaRPr lang="en-ZA" b="1" u="sng" dirty="0"/>
          </a:p>
        </p:txBody>
      </p:sp>
      <p:sp>
        <p:nvSpPr>
          <p:cNvPr id="10" name="TextBox 9"/>
          <p:cNvSpPr txBox="1"/>
          <p:nvPr/>
        </p:nvSpPr>
        <p:spPr>
          <a:xfrm>
            <a:off x="8848210" y="4397447"/>
            <a:ext cx="3078051" cy="738664"/>
          </a:xfrm>
          <a:prstGeom prst="rect">
            <a:avLst/>
          </a:prstGeom>
          <a:noFill/>
        </p:spPr>
        <p:txBody>
          <a:bodyPr wrap="square" rtlCol="0">
            <a:spAutoFit/>
          </a:bodyPr>
          <a:lstStyle/>
          <a:p>
            <a:pPr algn="ctr"/>
            <a:r>
              <a:rPr lang="en-US" sz="2400" dirty="0">
                <a:latin typeface="Arial Black" panose="020B0A04020102020204" pitchFamily="34" charset="0"/>
              </a:rPr>
              <a:t>Inerrant</a:t>
            </a:r>
            <a:r>
              <a:rPr lang="en-US" sz="2400" dirty="0">
                <a:latin typeface="Papyrus" panose="03070502060502030205" pitchFamily="66" charset="0"/>
              </a:rPr>
              <a:t> </a:t>
            </a:r>
            <a:r>
              <a:rPr lang="en-US" sz="2400" dirty="0" smtClean="0">
                <a:latin typeface="Papyrus" panose="03070502060502030205" pitchFamily="66" charset="0"/>
              </a:rPr>
              <a:t> </a:t>
            </a:r>
            <a:endParaRPr lang="en-ZA" sz="2400" dirty="0">
              <a:latin typeface="Papyrus" panose="03070502060502030205" pitchFamily="66" charset="0"/>
            </a:endParaRPr>
          </a:p>
          <a:p>
            <a:endParaRPr lang="en-ZA" dirty="0"/>
          </a:p>
        </p:txBody>
      </p:sp>
      <p:sp>
        <p:nvSpPr>
          <p:cNvPr id="11" name="TextBox 10"/>
          <p:cNvSpPr txBox="1"/>
          <p:nvPr/>
        </p:nvSpPr>
        <p:spPr>
          <a:xfrm>
            <a:off x="8784940" y="3941436"/>
            <a:ext cx="3204593" cy="738664"/>
          </a:xfrm>
          <a:prstGeom prst="rect">
            <a:avLst/>
          </a:prstGeom>
          <a:noFill/>
        </p:spPr>
        <p:txBody>
          <a:bodyPr wrap="square" rtlCol="0">
            <a:spAutoFit/>
          </a:bodyPr>
          <a:lstStyle/>
          <a:p>
            <a:pPr algn="ctr"/>
            <a:r>
              <a:rPr lang="en-US" sz="2400" dirty="0">
                <a:latin typeface="Arial Black" panose="020B0A04020102020204" pitchFamily="34" charset="0"/>
              </a:rPr>
              <a:t>Infallible </a:t>
            </a:r>
            <a:endParaRPr lang="en-ZA" sz="2400" dirty="0">
              <a:latin typeface="Arial Black" panose="020B0A04020102020204" pitchFamily="34" charset="0"/>
            </a:endParaRPr>
          </a:p>
          <a:p>
            <a:endParaRPr lang="en-ZA" dirty="0"/>
          </a:p>
        </p:txBody>
      </p:sp>
      <p:sp>
        <p:nvSpPr>
          <p:cNvPr id="12" name="Rectangle 11"/>
          <p:cNvSpPr/>
          <p:nvPr/>
        </p:nvSpPr>
        <p:spPr>
          <a:xfrm>
            <a:off x="9059979" y="4906512"/>
            <a:ext cx="2554546" cy="461665"/>
          </a:xfrm>
          <a:prstGeom prst="rect">
            <a:avLst/>
          </a:prstGeom>
        </p:spPr>
        <p:txBody>
          <a:bodyPr wrap="square">
            <a:spAutoFit/>
          </a:bodyPr>
          <a:lstStyle/>
          <a:p>
            <a:pPr lvl="1"/>
            <a:r>
              <a:rPr lang="en-US" sz="2400" dirty="0">
                <a:latin typeface="Arial Black" panose="020B0A04020102020204" pitchFamily="34" charset="0"/>
              </a:rPr>
              <a:t>Sufficient</a:t>
            </a:r>
            <a:r>
              <a:rPr lang="en-US" sz="2400" dirty="0">
                <a:latin typeface="Papyrus" panose="03070502060502030205" pitchFamily="66" charset="0"/>
              </a:rPr>
              <a:t> </a:t>
            </a:r>
            <a:endParaRPr lang="en-ZA" sz="2400" dirty="0">
              <a:latin typeface="Papyrus" panose="03070502060502030205" pitchFamily="66" charset="0"/>
            </a:endParaRPr>
          </a:p>
        </p:txBody>
      </p:sp>
      <p:sp>
        <p:nvSpPr>
          <p:cNvPr id="13" name="TextBox 12"/>
          <p:cNvSpPr txBox="1"/>
          <p:nvPr/>
        </p:nvSpPr>
        <p:spPr>
          <a:xfrm>
            <a:off x="8882370" y="5891771"/>
            <a:ext cx="3078051" cy="738664"/>
          </a:xfrm>
          <a:prstGeom prst="rect">
            <a:avLst/>
          </a:prstGeom>
          <a:noFill/>
        </p:spPr>
        <p:txBody>
          <a:bodyPr wrap="square" rtlCol="0">
            <a:spAutoFit/>
          </a:bodyPr>
          <a:lstStyle/>
          <a:p>
            <a:pPr algn="ctr"/>
            <a:r>
              <a:rPr lang="en-US" sz="2400" dirty="0">
                <a:latin typeface="Arial Black" panose="020B0A04020102020204" pitchFamily="34" charset="0"/>
              </a:rPr>
              <a:t>Complete</a:t>
            </a:r>
            <a:endParaRPr lang="en-ZA" sz="2400" dirty="0">
              <a:latin typeface="Arial Black" panose="020B0A04020102020204" pitchFamily="34" charset="0"/>
            </a:endParaRPr>
          </a:p>
          <a:p>
            <a:endParaRPr lang="en-ZA" dirty="0"/>
          </a:p>
        </p:txBody>
      </p:sp>
      <p:sp>
        <p:nvSpPr>
          <p:cNvPr id="14" name="TextBox 13"/>
          <p:cNvSpPr txBox="1"/>
          <p:nvPr/>
        </p:nvSpPr>
        <p:spPr>
          <a:xfrm>
            <a:off x="8848210" y="5377554"/>
            <a:ext cx="3078051" cy="461665"/>
          </a:xfrm>
          <a:prstGeom prst="rect">
            <a:avLst/>
          </a:prstGeom>
          <a:noFill/>
        </p:spPr>
        <p:txBody>
          <a:bodyPr wrap="square" rtlCol="0">
            <a:spAutoFit/>
          </a:bodyPr>
          <a:lstStyle/>
          <a:p>
            <a:pPr algn="ctr"/>
            <a:r>
              <a:rPr lang="en-US" sz="2400" dirty="0">
                <a:latin typeface="Arial Black" panose="020B0A04020102020204" pitchFamily="34" charset="0"/>
              </a:rPr>
              <a:t>Eternal</a:t>
            </a:r>
            <a:endParaRPr lang="en-ZA" sz="2400" dirty="0">
              <a:latin typeface="Arial Black" panose="020B0A04020102020204" pitchFamily="34" charset="0"/>
            </a:endParaRPr>
          </a:p>
        </p:txBody>
      </p:sp>
      <p:sp>
        <p:nvSpPr>
          <p:cNvPr id="15" name="TextBox 14"/>
          <p:cNvSpPr txBox="1"/>
          <p:nvPr/>
        </p:nvSpPr>
        <p:spPr>
          <a:xfrm>
            <a:off x="149762" y="4928506"/>
            <a:ext cx="2765067" cy="923330"/>
          </a:xfrm>
          <a:prstGeom prst="rect">
            <a:avLst/>
          </a:prstGeom>
          <a:noFill/>
        </p:spPr>
        <p:txBody>
          <a:bodyPr wrap="square" rtlCol="0">
            <a:spAutoFit/>
          </a:bodyPr>
          <a:lstStyle/>
          <a:p>
            <a:pPr algn="ctr"/>
            <a:r>
              <a:rPr lang="en-US" b="1" dirty="0" smtClean="0"/>
              <a:t>Ex36v33 middle bar through </a:t>
            </a:r>
            <a:r>
              <a:rPr lang="en-US" b="1" dirty="0" err="1" smtClean="0"/>
              <a:t>centre</a:t>
            </a:r>
            <a:r>
              <a:rPr lang="en-US" b="1" dirty="0" smtClean="0"/>
              <a:t> from end to end</a:t>
            </a:r>
            <a:endParaRPr lang="en-ZA" dirty="0"/>
          </a:p>
        </p:txBody>
      </p:sp>
      <p:sp>
        <p:nvSpPr>
          <p:cNvPr id="16" name="TextBox 15"/>
          <p:cNvSpPr txBox="1"/>
          <p:nvPr/>
        </p:nvSpPr>
        <p:spPr>
          <a:xfrm>
            <a:off x="50993" y="5913388"/>
            <a:ext cx="2908579" cy="369332"/>
          </a:xfrm>
          <a:prstGeom prst="rect">
            <a:avLst/>
          </a:prstGeom>
          <a:noFill/>
        </p:spPr>
        <p:txBody>
          <a:bodyPr wrap="square" rtlCol="0">
            <a:spAutoFit/>
          </a:bodyPr>
          <a:lstStyle/>
          <a:p>
            <a:pPr lvl="0"/>
            <a:r>
              <a:rPr lang="en-US" dirty="0"/>
              <a:t>O</a:t>
            </a:r>
            <a:r>
              <a:rPr lang="en-US" dirty="0" smtClean="0"/>
              <a:t>ne </a:t>
            </a:r>
            <a:r>
              <a:rPr lang="en-US" dirty="0"/>
              <a:t>continuous story</a:t>
            </a:r>
            <a:endParaRPr lang="en-ZA" dirty="0"/>
          </a:p>
        </p:txBody>
      </p:sp>
      <p:sp>
        <p:nvSpPr>
          <p:cNvPr id="17" name="TextBox 16"/>
          <p:cNvSpPr txBox="1"/>
          <p:nvPr/>
        </p:nvSpPr>
        <p:spPr>
          <a:xfrm>
            <a:off x="69091" y="6229761"/>
            <a:ext cx="2901837" cy="369332"/>
          </a:xfrm>
          <a:prstGeom prst="rect">
            <a:avLst/>
          </a:prstGeom>
          <a:noFill/>
        </p:spPr>
        <p:txBody>
          <a:bodyPr wrap="square" rtlCol="0">
            <a:spAutoFit/>
          </a:bodyPr>
          <a:lstStyle/>
          <a:p>
            <a:r>
              <a:rPr lang="en-US" dirty="0"/>
              <a:t>O</a:t>
            </a:r>
            <a:r>
              <a:rPr lang="en-US" dirty="0" smtClean="0"/>
              <a:t>ne </a:t>
            </a:r>
            <a:r>
              <a:rPr lang="en-US" dirty="0"/>
              <a:t>plan of salvation </a:t>
            </a:r>
            <a:endParaRPr lang="en-ZA" dirty="0"/>
          </a:p>
        </p:txBody>
      </p:sp>
      <p:sp>
        <p:nvSpPr>
          <p:cNvPr id="18" name="TextBox 17"/>
          <p:cNvSpPr txBox="1"/>
          <p:nvPr/>
        </p:nvSpPr>
        <p:spPr>
          <a:xfrm>
            <a:off x="82168" y="6546889"/>
            <a:ext cx="2846231" cy="369332"/>
          </a:xfrm>
          <a:prstGeom prst="rect">
            <a:avLst/>
          </a:prstGeom>
          <a:noFill/>
        </p:spPr>
        <p:txBody>
          <a:bodyPr wrap="square" rtlCol="0">
            <a:spAutoFit/>
          </a:bodyPr>
          <a:lstStyle/>
          <a:p>
            <a:r>
              <a:rPr lang="en-US" dirty="0"/>
              <a:t>O</a:t>
            </a:r>
            <a:r>
              <a:rPr lang="en-US" dirty="0" smtClean="0"/>
              <a:t>ne </a:t>
            </a:r>
            <a:r>
              <a:rPr lang="en-US" dirty="0"/>
              <a:t>central theme </a:t>
            </a:r>
            <a:endParaRPr lang="en-ZA" dirty="0"/>
          </a:p>
        </p:txBody>
      </p:sp>
      <p:sp>
        <p:nvSpPr>
          <p:cNvPr id="19" name="Rectangle 18"/>
          <p:cNvSpPr/>
          <p:nvPr/>
        </p:nvSpPr>
        <p:spPr>
          <a:xfrm>
            <a:off x="4143860" y="1446228"/>
            <a:ext cx="1458348" cy="1015663"/>
          </a:xfrm>
          <a:prstGeom prst="rect">
            <a:avLst/>
          </a:prstGeom>
          <a:noFill/>
        </p:spPr>
        <p:txBody>
          <a:bodyPr wrap="none" lIns="91440" tIns="45720" rIns="91440" bIns="45720">
            <a:spAutoFit/>
          </a:bodyPr>
          <a:lstStyle/>
          <a:p>
            <a:pPr algn="ctr"/>
            <a:r>
              <a:rPr lang="en-US" sz="2000" b="1" kern="500" dirty="0">
                <a:effectLst>
                  <a:outerShdw blurRad="38100" dist="38100" dir="2700000" algn="tl">
                    <a:srgbClr val="000000">
                      <a:alpha val="43137"/>
                    </a:srgbClr>
                  </a:outerShdw>
                </a:effectLst>
              </a:rPr>
              <a:t>Foundation </a:t>
            </a:r>
            <a:endParaRPr lang="en-US" sz="2000" b="1" kern="500" dirty="0">
              <a:effectLst>
                <a:outerShdw blurRad="38100" dist="38100" dir="2700000" algn="tl">
                  <a:srgbClr val="000000">
                    <a:alpha val="43137"/>
                  </a:srgbClr>
                </a:outerShdw>
              </a:effectLst>
            </a:endParaRPr>
          </a:p>
          <a:p>
            <a:pPr algn="ctr"/>
            <a:r>
              <a:rPr lang="en-US" sz="2000" b="1" kern="500" dirty="0">
                <a:effectLst>
                  <a:outerShdw blurRad="38100" dist="38100" dir="2700000" algn="tl">
                    <a:srgbClr val="000000">
                      <a:alpha val="43137"/>
                    </a:srgbClr>
                  </a:outerShdw>
                </a:effectLst>
              </a:rPr>
              <a:t>Of</a:t>
            </a:r>
            <a:endParaRPr lang="en-US" sz="2000" b="1" kern="500" dirty="0">
              <a:effectLst>
                <a:outerShdw blurRad="38100" dist="38100" dir="2700000" algn="tl">
                  <a:srgbClr val="000000">
                    <a:alpha val="43137"/>
                  </a:srgbClr>
                </a:outerShdw>
              </a:effectLst>
            </a:endParaRPr>
          </a:p>
          <a:p>
            <a:pPr algn="ctr"/>
            <a:r>
              <a:rPr lang="en-US" sz="2000" b="1" kern="500" dirty="0">
                <a:effectLst>
                  <a:outerShdw blurRad="38100" dist="38100" dir="2700000" algn="tl">
                    <a:srgbClr val="000000">
                      <a:alpha val="43137"/>
                    </a:srgbClr>
                  </a:outerShdw>
                </a:effectLst>
              </a:rPr>
              <a:t>Christ</a:t>
            </a:r>
            <a:endParaRPr lang="en-ZA" sz="2000" b="1" kern="500" dirty="0">
              <a:effectLst>
                <a:outerShdw blurRad="38100" dist="38100" dir="2700000" algn="tl">
                  <a:srgbClr val="000000">
                    <a:alpha val="43137"/>
                  </a:srgbClr>
                </a:outerShdw>
              </a:effectLst>
            </a:endParaRPr>
          </a:p>
        </p:txBody>
      </p:sp>
      <p:sp>
        <p:nvSpPr>
          <p:cNvPr id="21" name="Rectangle 20"/>
          <p:cNvSpPr/>
          <p:nvPr/>
        </p:nvSpPr>
        <p:spPr>
          <a:xfrm>
            <a:off x="4026664" y="2692724"/>
            <a:ext cx="1443344" cy="1015663"/>
          </a:xfrm>
          <a:prstGeom prst="rect">
            <a:avLst/>
          </a:prstGeom>
          <a:noFill/>
        </p:spPr>
        <p:txBody>
          <a:bodyPr wrap="none" lIns="91440" tIns="45720" rIns="91440" bIns="45720">
            <a:spAutoFit/>
          </a:bodyPr>
          <a:lstStyle/>
          <a:p>
            <a:pPr algn="ctr"/>
            <a:r>
              <a:rPr lang="en-US" sz="2000" b="1" kern="500" dirty="0">
                <a:effectLst>
                  <a:outerShdw blurRad="38100" dist="38100" dir="2700000" algn="tl">
                    <a:srgbClr val="000000">
                      <a:alpha val="43137"/>
                    </a:srgbClr>
                  </a:outerShdw>
                </a:effectLst>
              </a:rPr>
              <a:t>Preparation</a:t>
            </a:r>
            <a:endParaRPr lang="en-US" sz="2000" b="1" kern="500" dirty="0">
              <a:effectLst>
                <a:outerShdw blurRad="38100" dist="38100" dir="2700000" algn="tl">
                  <a:srgbClr val="000000">
                    <a:alpha val="43137"/>
                  </a:srgbClr>
                </a:outerShdw>
              </a:effectLst>
            </a:endParaRPr>
          </a:p>
          <a:p>
            <a:pPr algn="ctr"/>
            <a:r>
              <a:rPr lang="en-US" sz="2000" b="1" kern="500" dirty="0">
                <a:effectLst>
                  <a:outerShdw blurRad="38100" dist="38100" dir="2700000" algn="tl">
                    <a:srgbClr val="000000">
                      <a:alpha val="43137"/>
                    </a:srgbClr>
                  </a:outerShdw>
                </a:effectLst>
              </a:rPr>
              <a:t>For </a:t>
            </a:r>
            <a:endParaRPr lang="en-US" sz="2000" b="1" kern="500" dirty="0">
              <a:effectLst>
                <a:outerShdw blurRad="38100" dist="38100" dir="2700000" algn="tl">
                  <a:srgbClr val="000000">
                    <a:alpha val="43137"/>
                  </a:srgbClr>
                </a:outerShdw>
              </a:effectLst>
            </a:endParaRPr>
          </a:p>
          <a:p>
            <a:pPr algn="ctr"/>
            <a:r>
              <a:rPr lang="en-US" sz="2000" b="1" kern="500" dirty="0">
                <a:effectLst>
                  <a:outerShdw blurRad="38100" dist="38100" dir="2700000" algn="tl">
                    <a:srgbClr val="000000">
                      <a:alpha val="43137"/>
                    </a:srgbClr>
                  </a:outerShdw>
                </a:effectLst>
              </a:rPr>
              <a:t>Christ</a:t>
            </a:r>
            <a:endParaRPr lang="en-US" sz="2000" b="1" kern="500" dirty="0">
              <a:effectLst>
                <a:outerShdw blurRad="38100" dist="38100" dir="2700000" algn="tl">
                  <a:srgbClr val="000000">
                    <a:alpha val="43137"/>
                  </a:srgbClr>
                </a:outerShdw>
              </a:effectLst>
            </a:endParaRPr>
          </a:p>
        </p:txBody>
      </p:sp>
      <p:sp>
        <p:nvSpPr>
          <p:cNvPr id="22" name="Rectangle 21"/>
          <p:cNvSpPr/>
          <p:nvPr/>
        </p:nvSpPr>
        <p:spPr>
          <a:xfrm>
            <a:off x="4204421" y="4008412"/>
            <a:ext cx="1337226" cy="1015663"/>
          </a:xfrm>
          <a:prstGeom prst="rect">
            <a:avLst/>
          </a:prstGeom>
          <a:noFill/>
        </p:spPr>
        <p:txBody>
          <a:bodyPr wrap="none" lIns="91440" tIns="45720" rIns="91440" bIns="45720">
            <a:spAutoFit/>
          </a:bodyPr>
          <a:lstStyle/>
          <a:p>
            <a:pPr algn="ctr"/>
            <a:r>
              <a:rPr lang="en-US" sz="2000" b="1" kern="500" dirty="0">
                <a:effectLst>
                  <a:outerShdw blurRad="38100" dist="38100" dir="2700000" algn="tl">
                    <a:srgbClr val="000000">
                      <a:alpha val="43137"/>
                    </a:srgbClr>
                  </a:outerShdw>
                </a:effectLst>
              </a:rPr>
              <a:t>Aspiration </a:t>
            </a:r>
            <a:endParaRPr lang="en-US" sz="2000" b="1" kern="500" dirty="0" smtClean="0">
              <a:effectLst>
                <a:outerShdw blurRad="38100" dist="38100" dir="2700000" algn="tl">
                  <a:srgbClr val="000000">
                    <a:alpha val="43137"/>
                  </a:srgbClr>
                </a:outerShdw>
              </a:effectLst>
            </a:endParaRPr>
          </a:p>
          <a:p>
            <a:pPr algn="ctr"/>
            <a:r>
              <a:rPr lang="en-US" sz="2000" b="1" kern="500" dirty="0" smtClean="0">
                <a:effectLst>
                  <a:outerShdw blurRad="38100" dist="38100" dir="2700000" algn="tl">
                    <a:srgbClr val="000000">
                      <a:alpha val="43137"/>
                    </a:srgbClr>
                  </a:outerShdw>
                </a:effectLst>
              </a:rPr>
              <a:t>of </a:t>
            </a:r>
            <a:endParaRPr lang="en-US" sz="2000" b="1" kern="500" dirty="0" smtClean="0">
              <a:effectLst>
                <a:outerShdw blurRad="38100" dist="38100" dir="2700000" algn="tl">
                  <a:srgbClr val="000000">
                    <a:alpha val="43137"/>
                  </a:srgbClr>
                </a:outerShdw>
              </a:effectLst>
            </a:endParaRPr>
          </a:p>
          <a:p>
            <a:pPr algn="ctr"/>
            <a:r>
              <a:rPr lang="en-US" sz="2000" b="1" kern="500" dirty="0" smtClean="0">
                <a:effectLst>
                  <a:outerShdw blurRad="38100" dist="38100" dir="2700000" algn="tl">
                    <a:srgbClr val="000000">
                      <a:alpha val="43137"/>
                    </a:srgbClr>
                  </a:outerShdw>
                </a:effectLst>
              </a:rPr>
              <a:t>Christ</a:t>
            </a:r>
            <a:endParaRPr lang="en-US" sz="2000" b="1" kern="500" cap="none" spc="0" dirty="0">
              <a:ln w="9525">
                <a:solidFill>
                  <a:schemeClr val="bg1"/>
                </a:solidFill>
                <a:prstDash val="solid"/>
              </a:ln>
              <a:solidFill>
                <a:schemeClr val="tx1"/>
              </a:solidFill>
              <a:effectLst>
                <a:outerShdw blurRad="38100" dist="38100" dir="2700000" algn="tl">
                  <a:srgbClr val="000000">
                    <a:alpha val="43137"/>
                  </a:srgbClr>
                </a:outerShdw>
              </a:effectLst>
            </a:endParaRPr>
          </a:p>
        </p:txBody>
      </p:sp>
      <p:sp>
        <p:nvSpPr>
          <p:cNvPr id="23" name="Rectangle 22"/>
          <p:cNvSpPr/>
          <p:nvPr/>
        </p:nvSpPr>
        <p:spPr>
          <a:xfrm>
            <a:off x="3935774" y="5091552"/>
            <a:ext cx="1497461" cy="1538883"/>
          </a:xfrm>
          <a:prstGeom prst="rect">
            <a:avLst/>
          </a:prstGeom>
          <a:noFill/>
        </p:spPr>
        <p:txBody>
          <a:bodyPr wrap="none" lIns="91440" tIns="45720" rIns="91440" bIns="45720">
            <a:spAutoFit/>
          </a:bodyPr>
          <a:lstStyle/>
          <a:p>
            <a:pPr algn="ctr"/>
            <a:r>
              <a:rPr lang="en-US" sz="2000" b="1" kern="500" dirty="0">
                <a:effectLst>
                  <a:outerShdw blurRad="38100" dist="38100" dir="2700000" algn="tl">
                    <a:srgbClr val="000000">
                      <a:alpha val="43137"/>
                    </a:srgbClr>
                  </a:outerShdw>
                </a:effectLst>
              </a:rPr>
              <a:t>Expectation </a:t>
            </a:r>
            <a:endParaRPr lang="en-US" sz="2000" b="1" kern="500" dirty="0">
              <a:effectLst>
                <a:outerShdw blurRad="38100" dist="38100" dir="2700000" algn="tl">
                  <a:srgbClr val="000000">
                    <a:alpha val="43137"/>
                  </a:srgbClr>
                </a:outerShdw>
              </a:effectLst>
            </a:endParaRPr>
          </a:p>
          <a:p>
            <a:pPr algn="ctr"/>
            <a:r>
              <a:rPr lang="en-US" sz="2000" b="1" kern="500" dirty="0" smtClean="0">
                <a:effectLst>
                  <a:outerShdw blurRad="38100" dist="38100" dir="2700000" algn="tl">
                    <a:srgbClr val="000000">
                      <a:alpha val="43137"/>
                    </a:srgbClr>
                  </a:outerShdw>
                </a:effectLst>
              </a:rPr>
              <a:t>Promises</a:t>
            </a:r>
            <a:endParaRPr lang="en-US" sz="2000" b="1" kern="500" dirty="0" smtClean="0">
              <a:effectLst>
                <a:outerShdw blurRad="38100" dist="38100" dir="2700000" algn="tl">
                  <a:srgbClr val="000000">
                    <a:alpha val="43137"/>
                  </a:srgbClr>
                </a:outerShdw>
              </a:effectLst>
            </a:endParaRPr>
          </a:p>
          <a:p>
            <a:pPr algn="ctr"/>
            <a:r>
              <a:rPr lang="en-US" sz="2000" b="1" kern="500" dirty="0" smtClean="0">
                <a:effectLst>
                  <a:outerShdw blurRad="38100" dist="38100" dir="2700000" algn="tl">
                    <a:srgbClr val="000000">
                      <a:alpha val="43137"/>
                    </a:srgbClr>
                  </a:outerShdw>
                </a:effectLst>
              </a:rPr>
              <a:t>Of  </a:t>
            </a:r>
            <a:r>
              <a:rPr lang="en-US" sz="2000" b="1" kern="500" dirty="0">
                <a:effectLst>
                  <a:outerShdw blurRad="38100" dist="38100" dir="2700000" algn="tl">
                    <a:srgbClr val="000000">
                      <a:alpha val="43137"/>
                    </a:srgbClr>
                  </a:outerShdw>
                </a:effectLst>
              </a:rPr>
              <a:t>Chris</a:t>
            </a:r>
            <a:r>
              <a:rPr lang="en-US" sz="2000" b="1" spc="-100" dirty="0" smtClean="0">
                <a:effectLst>
                  <a:outerShdw blurRad="38100" dist="38100" dir="2700000" algn="tl">
                    <a:srgbClr val="000000">
                      <a:alpha val="43137"/>
                    </a:srgbClr>
                  </a:outerShdw>
                </a:effectLst>
              </a:rPr>
              <a:t>t</a:t>
            </a:r>
            <a:r>
              <a:rPr lang="en-US" sz="5400" b="1" spc="-100" dirty="0" smtClean="0">
                <a:effectLst>
                  <a:outerShdw blurRad="38100" dist="38100" dir="2700000" algn="tl">
                    <a:srgbClr val="000000">
                      <a:alpha val="43137"/>
                    </a:srgbClr>
                  </a:outerShdw>
                </a:effectLst>
              </a:rPr>
              <a:t> </a:t>
            </a:r>
            <a:endParaRPr lang="en-ZA" sz="5400" b="1" spc="-100" dirty="0">
              <a:effectLst>
                <a:outerShdw blurRad="38100" dist="38100" dir="2700000" algn="tl">
                  <a:srgbClr val="000000">
                    <a:alpha val="43137"/>
                  </a:srgbClr>
                </a:outerShdw>
              </a:effectLst>
            </a:endParaRPr>
          </a:p>
        </p:txBody>
      </p:sp>
      <p:sp>
        <p:nvSpPr>
          <p:cNvPr id="24" name="TextBox 23"/>
          <p:cNvSpPr txBox="1"/>
          <p:nvPr/>
        </p:nvSpPr>
        <p:spPr>
          <a:xfrm>
            <a:off x="6349285" y="1885243"/>
            <a:ext cx="2469317" cy="369332"/>
          </a:xfrm>
          <a:prstGeom prst="rect">
            <a:avLst/>
          </a:prstGeom>
          <a:noFill/>
        </p:spPr>
        <p:txBody>
          <a:bodyPr wrap="square" rtlCol="0">
            <a:spAutoFit/>
          </a:bodyPr>
          <a:lstStyle/>
          <a:p>
            <a:r>
              <a:rPr lang="en-US" b="1" dirty="0">
                <a:effectLst>
                  <a:outerShdw blurRad="38100" dist="38100" dir="2700000" algn="tl">
                    <a:srgbClr val="000000">
                      <a:alpha val="43137"/>
                    </a:srgbClr>
                  </a:outerShdw>
                </a:effectLst>
              </a:rPr>
              <a:t>Manifestation of Christ</a:t>
            </a:r>
            <a:endParaRPr lang="en-ZA" b="1" dirty="0">
              <a:effectLst>
                <a:outerShdw blurRad="38100" dist="38100" dir="2700000" algn="tl">
                  <a:srgbClr val="000000">
                    <a:alpha val="43137"/>
                  </a:srgbClr>
                </a:outerShdw>
              </a:effectLst>
            </a:endParaRPr>
          </a:p>
        </p:txBody>
      </p:sp>
      <p:sp>
        <p:nvSpPr>
          <p:cNvPr id="25" name="Rectangle 24"/>
          <p:cNvSpPr/>
          <p:nvPr/>
        </p:nvSpPr>
        <p:spPr>
          <a:xfrm>
            <a:off x="6354402" y="2634242"/>
            <a:ext cx="2430538" cy="400110"/>
          </a:xfrm>
          <a:prstGeom prst="rect">
            <a:avLst/>
          </a:prstGeom>
          <a:noFill/>
        </p:spPr>
        <p:txBody>
          <a:bodyPr wrap="none" lIns="91440" tIns="45720" rIns="91440" bIns="45720">
            <a:spAutoFit/>
          </a:bodyPr>
          <a:lstStyle/>
          <a:p>
            <a:pPr algn="ctr"/>
            <a:r>
              <a:rPr lang="en-US" sz="2000" b="1" dirty="0">
                <a:effectLst>
                  <a:outerShdw blurRad="38100" dist="38100" dir="2700000" algn="tl">
                    <a:srgbClr val="000000">
                      <a:alpha val="43137"/>
                    </a:srgbClr>
                  </a:outerShdw>
                </a:effectLst>
              </a:rPr>
              <a:t>P</a:t>
            </a:r>
            <a:r>
              <a:rPr lang="en-US" sz="2000" b="1" dirty="0" smtClean="0">
                <a:effectLst>
                  <a:outerShdw blurRad="38100" dist="38100" dir="2700000" algn="tl">
                    <a:srgbClr val="000000">
                      <a:alpha val="43137"/>
                    </a:srgbClr>
                  </a:outerShdw>
                </a:effectLst>
              </a:rPr>
              <a:t>ropagation </a:t>
            </a:r>
            <a:r>
              <a:rPr lang="en-US" sz="2000" b="1" dirty="0">
                <a:effectLst>
                  <a:outerShdw blurRad="38100" dist="38100" dir="2700000" algn="tl">
                    <a:srgbClr val="000000">
                      <a:alpha val="43137"/>
                    </a:srgbClr>
                  </a:outerShdw>
                </a:effectLst>
              </a:rPr>
              <a:t>of Christ</a:t>
            </a:r>
            <a:endParaRPr lang="en-US" sz="2000" b="1" cap="none" spc="0" dirty="0">
              <a:ln w="9525">
                <a:solidFill>
                  <a:schemeClr val="bg1"/>
                </a:solidFill>
                <a:prstDash val="solid"/>
              </a:ln>
              <a:solidFill>
                <a:schemeClr val="tx1"/>
              </a:solidFill>
              <a:effectLst>
                <a:outerShdw blurRad="38100" dist="38100" dir="2700000" algn="tl">
                  <a:srgbClr val="000000">
                    <a:alpha val="43137"/>
                  </a:srgbClr>
                </a:outerShdw>
              </a:effectLst>
            </a:endParaRPr>
          </a:p>
        </p:txBody>
      </p:sp>
      <p:grpSp>
        <p:nvGrpSpPr>
          <p:cNvPr id="37" name="Group 36"/>
          <p:cNvGrpSpPr/>
          <p:nvPr/>
        </p:nvGrpSpPr>
        <p:grpSpPr>
          <a:xfrm>
            <a:off x="6505020" y="3324517"/>
            <a:ext cx="1844383" cy="2394737"/>
            <a:chOff x="6505020" y="3324517"/>
            <a:chExt cx="1844383" cy="2394737"/>
          </a:xfrm>
        </p:grpSpPr>
        <p:sp>
          <p:nvSpPr>
            <p:cNvPr id="26" name="Rectangle 25"/>
            <p:cNvSpPr/>
            <p:nvPr/>
          </p:nvSpPr>
          <p:spPr>
            <a:xfrm>
              <a:off x="6505020" y="3324517"/>
              <a:ext cx="1844383" cy="1015663"/>
            </a:xfrm>
            <a:prstGeom prst="rect">
              <a:avLst/>
            </a:prstGeom>
            <a:noFill/>
          </p:spPr>
          <p:txBody>
            <a:bodyPr wrap="square" lIns="91440" tIns="45720" rIns="91440" bIns="45720">
              <a:spAutoFit/>
            </a:bodyPr>
            <a:lstStyle/>
            <a:p>
              <a:pPr algn="ctr"/>
              <a:r>
                <a:rPr lang="en-US" sz="2000" b="1" dirty="0">
                  <a:effectLst>
                    <a:outerShdw blurRad="38100" dist="38100" dir="2700000" algn="tl">
                      <a:srgbClr val="000000">
                        <a:alpha val="43137"/>
                      </a:srgbClr>
                    </a:outerShdw>
                  </a:effectLst>
                </a:rPr>
                <a:t>Interpretation </a:t>
              </a:r>
              <a:endParaRPr lang="en-US" sz="2000" b="1" dirty="0" smtClean="0">
                <a:effectLst>
                  <a:outerShdw blurRad="38100" dist="38100" dir="2700000" algn="tl">
                    <a:srgbClr val="000000">
                      <a:alpha val="43137"/>
                    </a:srgbClr>
                  </a:outerShdw>
                </a:effectLst>
              </a:endParaRPr>
            </a:p>
            <a:p>
              <a:pPr algn="ctr"/>
              <a:r>
                <a:rPr lang="en-US" sz="2000" b="1" dirty="0" smtClean="0">
                  <a:effectLst>
                    <a:outerShdw blurRad="38100" dist="38100" dir="2700000" algn="tl">
                      <a:srgbClr val="000000">
                        <a:alpha val="43137"/>
                      </a:srgbClr>
                    </a:outerShdw>
                  </a:effectLst>
                </a:rPr>
                <a:t>of </a:t>
              </a:r>
              <a:endParaRPr lang="en-US" sz="2000" b="1" dirty="0" smtClean="0">
                <a:effectLst>
                  <a:outerShdw blurRad="38100" dist="38100" dir="2700000" algn="tl">
                    <a:srgbClr val="000000">
                      <a:alpha val="43137"/>
                    </a:srgbClr>
                  </a:outerShdw>
                </a:effectLst>
              </a:endParaRPr>
            </a:p>
            <a:p>
              <a:pPr algn="ctr"/>
              <a:r>
                <a:rPr lang="en-US" sz="2000" b="1" dirty="0" smtClean="0">
                  <a:effectLst>
                    <a:outerShdw blurRad="38100" dist="38100" dir="2700000" algn="tl">
                      <a:srgbClr val="000000">
                        <a:alpha val="43137"/>
                      </a:srgbClr>
                    </a:outerShdw>
                  </a:effectLst>
                </a:rPr>
                <a:t>Christ</a:t>
              </a:r>
              <a:endParaRPr lang="en-US" sz="2000" b="1" cap="none" spc="0" dirty="0">
                <a:ln w="9525">
                  <a:solidFill>
                    <a:schemeClr val="bg1"/>
                  </a:solidFill>
                  <a:prstDash val="solid"/>
                </a:ln>
                <a:solidFill>
                  <a:schemeClr val="tx1"/>
                </a:solidFill>
                <a:effectLst>
                  <a:outerShdw blurRad="38100" dist="38100" dir="2700000" algn="tl">
                    <a:srgbClr val="000000">
                      <a:alpha val="43137"/>
                    </a:srgbClr>
                  </a:outerShdw>
                </a:effectLst>
              </a:endParaRPr>
            </a:p>
          </p:txBody>
        </p:sp>
        <p:sp>
          <p:nvSpPr>
            <p:cNvPr id="27" name="Rectangle 26"/>
            <p:cNvSpPr/>
            <p:nvPr/>
          </p:nvSpPr>
          <p:spPr>
            <a:xfrm>
              <a:off x="6547672" y="4703591"/>
              <a:ext cx="1686103" cy="1015663"/>
            </a:xfrm>
            <a:prstGeom prst="rect">
              <a:avLst/>
            </a:prstGeom>
            <a:noFill/>
          </p:spPr>
          <p:txBody>
            <a:bodyPr wrap="none" lIns="91440" tIns="45720" rIns="91440" bIns="45720">
              <a:spAutoFit/>
            </a:bodyPr>
            <a:lstStyle/>
            <a:p>
              <a:pPr algn="ctr"/>
              <a:r>
                <a:rPr lang="en-US" sz="2000" b="1" dirty="0" smtClean="0">
                  <a:effectLst>
                    <a:outerShdw blurRad="38100" dist="38100" dir="2700000" algn="tl">
                      <a:srgbClr val="000000">
                        <a:alpha val="43137"/>
                      </a:srgbClr>
                    </a:outerShdw>
                  </a:effectLst>
                </a:rPr>
                <a:t>Interpretation</a:t>
              </a:r>
              <a:endParaRPr lang="en-US" sz="2000" b="1" dirty="0" smtClean="0">
                <a:effectLst>
                  <a:outerShdw blurRad="38100" dist="38100" dir="2700000" algn="tl">
                    <a:srgbClr val="000000">
                      <a:alpha val="43137"/>
                    </a:srgbClr>
                  </a:outerShdw>
                </a:effectLst>
              </a:endParaRPr>
            </a:p>
            <a:p>
              <a:pPr algn="ctr"/>
              <a:r>
                <a:rPr lang="en-US" sz="2000" b="1" dirty="0" smtClean="0">
                  <a:effectLst>
                    <a:outerShdw blurRad="38100" dist="38100" dir="2700000" algn="tl">
                      <a:srgbClr val="000000">
                        <a:alpha val="43137"/>
                      </a:srgbClr>
                    </a:outerShdw>
                  </a:effectLst>
                </a:rPr>
                <a:t> </a:t>
              </a:r>
              <a:r>
                <a:rPr lang="en-US" sz="2000" b="1" dirty="0">
                  <a:effectLst>
                    <a:outerShdw blurRad="38100" dist="38100" dir="2700000" algn="tl">
                      <a:srgbClr val="000000">
                        <a:alpha val="43137"/>
                      </a:srgbClr>
                    </a:outerShdw>
                  </a:effectLst>
                </a:rPr>
                <a:t>of </a:t>
              </a:r>
              <a:endParaRPr lang="en-US" sz="2000" b="1" dirty="0" smtClean="0">
                <a:effectLst>
                  <a:outerShdw blurRad="38100" dist="38100" dir="2700000" algn="tl">
                    <a:srgbClr val="000000">
                      <a:alpha val="43137"/>
                    </a:srgbClr>
                  </a:outerShdw>
                </a:effectLst>
              </a:endParaRPr>
            </a:p>
            <a:p>
              <a:pPr algn="ctr"/>
              <a:r>
                <a:rPr lang="en-US" sz="2000" b="1" dirty="0" smtClean="0">
                  <a:effectLst>
                    <a:outerShdw blurRad="38100" dist="38100" dir="2700000" algn="tl">
                      <a:srgbClr val="000000">
                        <a:alpha val="43137"/>
                      </a:srgbClr>
                    </a:outerShdw>
                  </a:effectLst>
                </a:rPr>
                <a:t>Christ</a:t>
              </a:r>
              <a:endParaRPr lang="en-US" sz="2000" b="1" cap="none" spc="0" dirty="0">
                <a:ln w="9525">
                  <a:solidFill>
                    <a:schemeClr val="bg1"/>
                  </a:solidFill>
                  <a:prstDash val="solid"/>
                </a:ln>
                <a:solidFill>
                  <a:schemeClr val="tx1"/>
                </a:solidFill>
                <a:effectLst>
                  <a:outerShdw blurRad="38100" dist="38100" dir="2700000" algn="tl">
                    <a:srgbClr val="000000">
                      <a:alpha val="43137"/>
                    </a:srgbClr>
                  </a:outerShdw>
                </a:effectLst>
              </a:endParaRPr>
            </a:p>
          </p:txBody>
        </p:sp>
      </p:grpSp>
      <p:sp>
        <p:nvSpPr>
          <p:cNvPr id="28" name="Rectangle 27"/>
          <p:cNvSpPr/>
          <p:nvPr/>
        </p:nvSpPr>
        <p:spPr>
          <a:xfrm>
            <a:off x="6030257" y="6286481"/>
            <a:ext cx="2793906" cy="400110"/>
          </a:xfrm>
          <a:prstGeom prst="rect">
            <a:avLst/>
          </a:prstGeom>
          <a:noFill/>
        </p:spPr>
        <p:txBody>
          <a:bodyPr wrap="none" lIns="91440" tIns="45720" rIns="91440" bIns="45720">
            <a:spAutoFit/>
          </a:bodyPr>
          <a:lstStyle/>
          <a:p>
            <a:pPr algn="ctr"/>
            <a:r>
              <a:rPr lang="en-US" sz="2000" b="1" dirty="0">
                <a:effectLst>
                  <a:outerShdw blurRad="38100" dist="38100" dir="2700000" algn="tl">
                    <a:srgbClr val="000000">
                      <a:alpha val="43137"/>
                    </a:srgbClr>
                  </a:outerShdw>
                </a:effectLst>
              </a:rPr>
              <a:t>Consummation in Christ </a:t>
            </a:r>
            <a:endParaRPr lang="en-US" sz="2000" b="1" cap="none" spc="0" dirty="0">
              <a:ln w="9525">
                <a:solidFill>
                  <a:schemeClr val="bg1"/>
                </a:solidFill>
                <a:prstDash val="solid"/>
              </a:ln>
              <a:solidFill>
                <a:schemeClr val="tx1"/>
              </a:solidFill>
              <a:effectLst>
                <a:outerShdw blurRad="38100" dist="38100" dir="2700000" algn="tl">
                  <a:srgbClr val="000000">
                    <a:alpha val="43137"/>
                  </a:srgbClr>
                </a:outerShdw>
              </a:effectLst>
            </a:endParaRPr>
          </a:p>
        </p:txBody>
      </p:sp>
      <p:sp>
        <p:nvSpPr>
          <p:cNvPr id="29" name="Rectangle 28"/>
          <p:cNvSpPr/>
          <p:nvPr/>
        </p:nvSpPr>
        <p:spPr>
          <a:xfrm>
            <a:off x="7268448" y="2311867"/>
            <a:ext cx="1395383" cy="400110"/>
          </a:xfrm>
          <a:prstGeom prst="rect">
            <a:avLst/>
          </a:prstGeom>
          <a:noFill/>
        </p:spPr>
        <p:txBody>
          <a:bodyPr wrap="none" lIns="91440" tIns="45720" rIns="91440" bIns="45720">
            <a:spAutoFit/>
          </a:bodyPr>
          <a:lstStyle/>
          <a:p>
            <a:pPr algn="ctr"/>
            <a:r>
              <a:rPr lang="en-US" sz="2000" b="1" dirty="0">
                <a:ln w="9525">
                  <a:solidFill>
                    <a:schemeClr val="bg1"/>
                  </a:solidFill>
                  <a:prstDash val="solid"/>
                </a:ln>
                <a:effectLst>
                  <a:outerShdw blurRad="12700" dist="38100" dir="2700000" algn="tl" rotWithShape="0">
                    <a:schemeClr val="bg1">
                      <a:lumMod val="50000"/>
                    </a:schemeClr>
                  </a:outerShdw>
                </a:effectLst>
                <a:latin typeface="Arial Black" panose="020B0A04020102020204" pitchFamily="34" charset="0"/>
              </a:rPr>
              <a:t>o</a:t>
            </a:r>
            <a:r>
              <a:rPr lang="en-US" sz="20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Black" panose="020B0A04020102020204" pitchFamily="34" charset="0"/>
              </a:rPr>
              <a:t>f Christ</a:t>
            </a:r>
            <a:endParaRPr lang="en-US" sz="2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Black" panose="020B0A04020102020204" pitchFamily="34" charset="0"/>
            </a:endParaRPr>
          </a:p>
        </p:txBody>
      </p:sp>
      <p:sp>
        <p:nvSpPr>
          <p:cNvPr id="30" name="Rectangle 29"/>
          <p:cNvSpPr/>
          <p:nvPr/>
        </p:nvSpPr>
        <p:spPr>
          <a:xfrm>
            <a:off x="6236209" y="5882610"/>
            <a:ext cx="2381999" cy="400110"/>
          </a:xfrm>
          <a:prstGeom prst="rect">
            <a:avLst/>
          </a:prstGeom>
          <a:noFill/>
        </p:spPr>
        <p:txBody>
          <a:bodyPr wrap="none" lIns="91440" tIns="45720" rIns="91440" bIns="45720">
            <a:spAutoFit/>
          </a:bodyPr>
          <a:lstStyle/>
          <a:p>
            <a:pPr algn="ctr"/>
            <a:r>
              <a:rPr lang="en-US" sz="2000" b="1" dirty="0">
                <a:effectLst>
                  <a:outerShdw blurRad="38100" dist="38100" dir="2700000" algn="tl">
                    <a:srgbClr val="000000">
                      <a:alpha val="43137"/>
                    </a:srgbClr>
                  </a:outerShdw>
                </a:effectLst>
              </a:rPr>
              <a:t>Coronation of Christ </a:t>
            </a:r>
            <a:endParaRPr lang="en-US" sz="2000" b="1" dirty="0">
              <a:effectLst>
                <a:outerShdw blurRad="38100" dist="38100" dir="2700000" algn="tl">
                  <a:srgbClr val="000000">
                    <a:alpha val="43137"/>
                  </a:srgbClr>
                </a:outerShdw>
              </a:effectLst>
            </a:endParaRPr>
          </a:p>
        </p:txBody>
      </p:sp>
      <p:sp>
        <p:nvSpPr>
          <p:cNvPr id="31" name="TextBox 30"/>
          <p:cNvSpPr txBox="1"/>
          <p:nvPr/>
        </p:nvSpPr>
        <p:spPr>
          <a:xfrm>
            <a:off x="3479753" y="502078"/>
            <a:ext cx="5280468" cy="551740"/>
          </a:xfrm>
          <a:prstGeom prst="rect">
            <a:avLst/>
          </a:prstGeom>
          <a:noFill/>
        </p:spPr>
        <p:txBody>
          <a:bodyPr wrap="square" rtlCol="0">
            <a:spAutoFit/>
          </a:bodyPr>
          <a:lstStyle/>
          <a:p>
            <a:endParaRPr lang="en-ZA" dirty="0"/>
          </a:p>
        </p:txBody>
      </p:sp>
      <p:grpSp>
        <p:nvGrpSpPr>
          <p:cNvPr id="40" name="Group 39"/>
          <p:cNvGrpSpPr/>
          <p:nvPr/>
        </p:nvGrpSpPr>
        <p:grpSpPr>
          <a:xfrm>
            <a:off x="3596749" y="-100293"/>
            <a:ext cx="5221853" cy="1362684"/>
            <a:chOff x="3596749" y="-100293"/>
            <a:chExt cx="5221853" cy="1362684"/>
          </a:xfrm>
        </p:grpSpPr>
        <p:sp>
          <p:nvSpPr>
            <p:cNvPr id="39" name="Left-Right Arrow 38"/>
            <p:cNvSpPr/>
            <p:nvPr/>
          </p:nvSpPr>
          <p:spPr>
            <a:xfrm>
              <a:off x="3596749" y="-100293"/>
              <a:ext cx="5221853" cy="1362684"/>
            </a:xfrm>
            <a:prstGeom prst="lef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2" name="Rectangle 31"/>
            <p:cNvSpPr/>
            <p:nvPr/>
          </p:nvSpPr>
          <p:spPr>
            <a:xfrm>
              <a:off x="3671564" y="84848"/>
              <a:ext cx="5073344"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solidFill>
                    <a:schemeClr val="bg2"/>
                  </a:solidFill>
                  <a:effectLst/>
                  <a:latin typeface="Book Antiqua" panose="02040602050305030304" pitchFamily="18" charset="0"/>
                </a:rPr>
                <a:t>Jesus Christ</a:t>
              </a:r>
              <a:endParaRPr lang="en-US" sz="5400" b="1" cap="none" spc="0" dirty="0">
                <a:solidFill>
                  <a:schemeClr val="bg2"/>
                </a:solidFill>
                <a:effectLst/>
                <a:latin typeface="Book Antiqua" panose="02040602050305030304" pitchFamily="18" charset="0"/>
              </a:endParaRPr>
            </a:p>
          </p:txBody>
        </p:sp>
      </p:grpSp>
      <p:sp>
        <p:nvSpPr>
          <p:cNvPr id="33" name="TextBox 32"/>
          <p:cNvSpPr txBox="1"/>
          <p:nvPr/>
        </p:nvSpPr>
        <p:spPr>
          <a:xfrm>
            <a:off x="9059979" y="-30683"/>
            <a:ext cx="2973658" cy="646331"/>
          </a:xfrm>
          <a:prstGeom prst="rect">
            <a:avLst/>
          </a:prstGeom>
          <a:noFill/>
        </p:spPr>
        <p:txBody>
          <a:bodyPr wrap="square" rtlCol="0">
            <a:spAutoFit/>
          </a:bodyPr>
          <a:lstStyle/>
          <a:p>
            <a:r>
              <a:rPr lang="en-US" dirty="0" smtClean="0"/>
              <a:t>Christ is the word .Abiding </a:t>
            </a:r>
            <a:r>
              <a:rPr lang="en-US" dirty="0"/>
              <a:t>in Christ is abiding in his </a:t>
            </a:r>
            <a:r>
              <a:rPr lang="en-US" dirty="0" smtClean="0"/>
              <a:t>word. </a:t>
            </a:r>
            <a:endParaRPr lang="en-ZA" dirty="0"/>
          </a:p>
        </p:txBody>
      </p:sp>
      <p:sp>
        <p:nvSpPr>
          <p:cNvPr id="34" name="TextBox 33"/>
          <p:cNvSpPr txBox="1"/>
          <p:nvPr/>
        </p:nvSpPr>
        <p:spPr>
          <a:xfrm>
            <a:off x="8894954" y="1188899"/>
            <a:ext cx="3143231" cy="2308324"/>
          </a:xfrm>
          <a:prstGeom prst="rect">
            <a:avLst/>
          </a:prstGeom>
          <a:noFill/>
        </p:spPr>
        <p:txBody>
          <a:bodyPr wrap="square" rtlCol="0">
            <a:spAutoFit/>
          </a:bodyPr>
          <a:lstStyle/>
          <a:p>
            <a:r>
              <a:rPr lang="en-US" b="1" dirty="0"/>
              <a:t>  </a:t>
            </a:r>
            <a:r>
              <a:rPr lang="en-US" b="1" dirty="0" err="1"/>
              <a:t>Jn</a:t>
            </a:r>
            <a:r>
              <a:rPr lang="en-US" b="1" dirty="0"/>
              <a:t> 8:31 </a:t>
            </a:r>
            <a:r>
              <a:rPr lang="en-US" dirty="0"/>
              <a:t>So Jesus was saying to those Jews who had believed Him, “If you continue in My word, </a:t>
            </a:r>
            <a:r>
              <a:rPr lang="en-US" i="1" dirty="0"/>
              <a:t>then </a:t>
            </a:r>
            <a:r>
              <a:rPr lang="en-US" dirty="0"/>
              <a:t>you are truly disciples of Mine;</a:t>
            </a:r>
            <a:endParaRPr lang="en-US" dirty="0"/>
          </a:p>
          <a:p>
            <a:r>
              <a:rPr lang="en-US" b="1" dirty="0"/>
              <a:t>  </a:t>
            </a:r>
            <a:r>
              <a:rPr lang="en-US" b="1" dirty="0" err="1"/>
              <a:t>Jn</a:t>
            </a:r>
            <a:r>
              <a:rPr lang="en-US" b="1" dirty="0"/>
              <a:t> 8:32 </a:t>
            </a:r>
            <a:r>
              <a:rPr lang="en-US" dirty="0"/>
              <a:t>and you will know the truth, and the truth will make you free.”</a:t>
            </a:r>
            <a:endParaRPr lang="en-US" dirty="0">
              <a:effectLst/>
            </a:endParaRPr>
          </a:p>
        </p:txBody>
      </p:sp>
      <p:sp>
        <p:nvSpPr>
          <p:cNvPr id="35" name="TextBox 34"/>
          <p:cNvSpPr txBox="1"/>
          <p:nvPr/>
        </p:nvSpPr>
        <p:spPr>
          <a:xfrm>
            <a:off x="9059979" y="572311"/>
            <a:ext cx="3013198" cy="646331"/>
          </a:xfrm>
          <a:prstGeom prst="rect">
            <a:avLst/>
          </a:prstGeom>
          <a:noFill/>
        </p:spPr>
        <p:txBody>
          <a:bodyPr wrap="square" rtlCol="0">
            <a:spAutoFit/>
          </a:bodyPr>
          <a:lstStyle/>
          <a:p>
            <a:r>
              <a:rPr lang="en-US" b="1" baseline="30000" dirty="0" err="1"/>
              <a:t>Jn</a:t>
            </a:r>
            <a:r>
              <a:rPr lang="en-US" b="1" baseline="30000" dirty="0"/>
              <a:t> 15:7 </a:t>
            </a:r>
            <a:r>
              <a:rPr lang="en-US" dirty="0"/>
              <a:t>“If you abide in Me, and My words abide in you</a:t>
            </a:r>
            <a:endParaRPr lang="en-ZA" dirty="0"/>
          </a:p>
        </p:txBody>
      </p:sp>
      <p:sp>
        <p:nvSpPr>
          <p:cNvPr id="36" name="TextBox 35"/>
          <p:cNvSpPr txBox="1"/>
          <p:nvPr/>
        </p:nvSpPr>
        <p:spPr>
          <a:xfrm>
            <a:off x="8959152" y="6375424"/>
            <a:ext cx="3014833" cy="461665"/>
          </a:xfrm>
          <a:prstGeom prst="rect">
            <a:avLst/>
          </a:prstGeom>
          <a:noFill/>
        </p:spPr>
        <p:txBody>
          <a:bodyPr wrap="square" rtlCol="0">
            <a:spAutoFit/>
          </a:bodyPr>
          <a:lstStyle/>
          <a:p>
            <a:pPr algn="ctr"/>
            <a:r>
              <a:rPr lang="en-US" sz="2400" dirty="0">
                <a:latin typeface="Arial Black" panose="020B0A04020102020204" pitchFamily="34" charset="0"/>
              </a:rPr>
              <a:t>Authoritative</a:t>
            </a:r>
            <a:endParaRPr lang="en-ZA" sz="2400" dirty="0">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3"/>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5"/>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34"/>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8"/>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1"/>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0"/>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2"/>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14"/>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3"/>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10" grpId="0"/>
      <p:bldP spid="11" grpId="0"/>
      <p:bldP spid="12" grpId="0"/>
      <p:bldP spid="13" grpId="0"/>
      <p:bldP spid="14" grpId="0"/>
      <p:bldP spid="15" grpId="0"/>
      <p:bldP spid="16" grpId="0"/>
      <p:bldP spid="17" grpId="0"/>
      <p:bldP spid="18" grpId="0"/>
      <p:bldP spid="19" grpId="0"/>
      <p:bldP spid="21" grpId="0"/>
      <p:bldP spid="22" grpId="0"/>
      <p:bldP spid="23" grpId="0"/>
      <p:bldP spid="24" grpId="0"/>
      <p:bldP spid="25" grpId="0"/>
      <p:bldP spid="28" grpId="0"/>
      <p:bldP spid="29" grpId="0"/>
      <p:bldP spid="30" grpId="0"/>
      <p:bldP spid="33" grpId="0"/>
      <p:bldP spid="34" grpId="0"/>
      <p:bldP spid="35"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637"/>
            <a:ext cx="12286445" cy="830997"/>
          </a:xfrm>
          <a:prstGeom prst="rect">
            <a:avLst/>
          </a:prstGeom>
          <a:noFill/>
        </p:spPr>
        <p:txBody>
          <a:bodyPr wrap="square" rtlCol="0">
            <a:spAutoFit/>
          </a:bodyPr>
          <a:lstStyle/>
          <a:p>
            <a:pPr algn="ctr"/>
            <a:r>
              <a:rPr lang="en-US" sz="4800" b="1" dirty="0" smtClean="0">
                <a:latin typeface="Book Antiqua" panose="02040602050305030304" pitchFamily="18" charset="0"/>
              </a:rPr>
              <a:t>Summary of the OT </a:t>
            </a:r>
            <a:endParaRPr lang="en-ZA" sz="4800" b="1" dirty="0">
              <a:latin typeface="Book Antiqua" panose="02040602050305030304" pitchFamily="18" charset="0"/>
            </a:endParaRPr>
          </a:p>
        </p:txBody>
      </p:sp>
      <p:sp>
        <p:nvSpPr>
          <p:cNvPr id="3" name="TextBox 2"/>
          <p:cNvSpPr txBox="1"/>
          <p:nvPr/>
        </p:nvSpPr>
        <p:spPr>
          <a:xfrm>
            <a:off x="0" y="933822"/>
            <a:ext cx="12192000" cy="1477328"/>
          </a:xfrm>
          <a:prstGeom prst="rect">
            <a:avLst/>
          </a:prstGeom>
          <a:noFill/>
        </p:spPr>
        <p:txBody>
          <a:bodyPr wrap="square" rtlCol="0">
            <a:spAutoFit/>
          </a:bodyPr>
          <a:lstStyle/>
          <a:p>
            <a:r>
              <a:rPr lang="en-US" sz="2400" dirty="0"/>
              <a:t>Luke 24:44 </a:t>
            </a:r>
            <a:r>
              <a:rPr lang="en-US" sz="2400" dirty="0" smtClean="0"/>
              <a:t> </a:t>
            </a:r>
            <a:r>
              <a:rPr lang="en-US" sz="2400" dirty="0"/>
              <a:t>Now He said to them, “These are My words which I spoke to you while I was still with you, that all things which are written about Me in the Law of Moses and the Prophets and the Psalms must be fulfilled.”</a:t>
            </a:r>
            <a:endParaRPr lang="en-ZA" sz="2400" dirty="0"/>
          </a:p>
          <a:p>
            <a:endParaRPr lang="en-ZA" dirty="0"/>
          </a:p>
        </p:txBody>
      </p:sp>
      <p:sp>
        <p:nvSpPr>
          <p:cNvPr id="4" name="TextBox 3"/>
          <p:cNvSpPr txBox="1"/>
          <p:nvPr/>
        </p:nvSpPr>
        <p:spPr>
          <a:xfrm>
            <a:off x="-25758" y="2528702"/>
            <a:ext cx="11925837" cy="738664"/>
          </a:xfrm>
          <a:prstGeom prst="rect">
            <a:avLst/>
          </a:prstGeom>
          <a:noFill/>
        </p:spPr>
        <p:txBody>
          <a:bodyPr wrap="square" rtlCol="0">
            <a:spAutoFit/>
          </a:bodyPr>
          <a:lstStyle/>
          <a:p>
            <a:r>
              <a:rPr lang="en-US" sz="2400" dirty="0" smtClean="0"/>
              <a:t>1) Moses- </a:t>
            </a:r>
            <a:r>
              <a:rPr lang="en-US" sz="2400" dirty="0"/>
              <a:t>“Torah”  these are the first 5 books, otherwise known as the Pentateuch </a:t>
            </a:r>
            <a:endParaRPr lang="en-ZA" sz="2400" dirty="0"/>
          </a:p>
          <a:p>
            <a:endParaRPr lang="en-ZA" dirty="0"/>
          </a:p>
        </p:txBody>
      </p:sp>
      <p:sp>
        <p:nvSpPr>
          <p:cNvPr id="5" name="TextBox 4"/>
          <p:cNvSpPr txBox="1"/>
          <p:nvPr/>
        </p:nvSpPr>
        <p:spPr>
          <a:xfrm>
            <a:off x="-25758" y="3384918"/>
            <a:ext cx="12192000" cy="1938992"/>
          </a:xfrm>
          <a:prstGeom prst="rect">
            <a:avLst/>
          </a:prstGeom>
          <a:noFill/>
        </p:spPr>
        <p:txBody>
          <a:bodyPr wrap="square" rtlCol="0">
            <a:spAutoFit/>
          </a:bodyPr>
          <a:lstStyle/>
          <a:p>
            <a:r>
              <a:rPr lang="en-US" sz="2400" dirty="0" smtClean="0"/>
              <a:t>2) The </a:t>
            </a:r>
            <a:r>
              <a:rPr lang="en-US" sz="2400" dirty="0"/>
              <a:t>Prophets- “</a:t>
            </a:r>
            <a:r>
              <a:rPr lang="en-US" sz="2400" dirty="0" err="1"/>
              <a:t>Nebhiim</a:t>
            </a:r>
            <a:r>
              <a:rPr lang="en-US" sz="2400" dirty="0" smtClean="0"/>
              <a:t>”(</a:t>
            </a:r>
            <a:r>
              <a:rPr lang="en-ZA" sz="2400" dirty="0" smtClean="0"/>
              <a:t>Nevi'im)</a:t>
            </a:r>
            <a:r>
              <a:rPr lang="en-US" sz="2400" dirty="0" smtClean="0"/>
              <a:t>- </a:t>
            </a:r>
            <a:r>
              <a:rPr lang="en-US" sz="2400" dirty="0"/>
              <a:t>these are divided into two groups </a:t>
            </a:r>
            <a:endParaRPr lang="en-ZA" sz="2400" dirty="0"/>
          </a:p>
          <a:p>
            <a:pPr lvl="1"/>
            <a:r>
              <a:rPr lang="en-US" sz="2400" dirty="0"/>
              <a:t>The former prophets – these are historical Books from Joshua to Kings (except Ruth)</a:t>
            </a:r>
            <a:endParaRPr lang="en-ZA" sz="2400" dirty="0"/>
          </a:p>
          <a:p>
            <a:pPr lvl="1"/>
            <a:r>
              <a:rPr lang="en-US" sz="2400" dirty="0"/>
              <a:t>The Later prophets- these are the prophetical books from Isaiah to Malachi (except lamentations) </a:t>
            </a:r>
            <a:endParaRPr lang="en-ZA" sz="2400" dirty="0"/>
          </a:p>
          <a:p>
            <a:endParaRPr lang="en-ZA" sz="2400" dirty="0"/>
          </a:p>
        </p:txBody>
      </p:sp>
      <p:sp>
        <p:nvSpPr>
          <p:cNvPr id="6" name="TextBox 5"/>
          <p:cNvSpPr txBox="1"/>
          <p:nvPr/>
        </p:nvSpPr>
        <p:spPr>
          <a:xfrm>
            <a:off x="-51516" y="4960959"/>
            <a:ext cx="11977352" cy="1107996"/>
          </a:xfrm>
          <a:prstGeom prst="rect">
            <a:avLst/>
          </a:prstGeom>
          <a:noFill/>
        </p:spPr>
        <p:txBody>
          <a:bodyPr wrap="square" rtlCol="0">
            <a:spAutoFit/>
          </a:bodyPr>
          <a:lstStyle/>
          <a:p>
            <a:r>
              <a:rPr lang="en-US" sz="2400" dirty="0" smtClean="0"/>
              <a:t>3) The </a:t>
            </a:r>
            <a:r>
              <a:rPr lang="en-US" sz="2400" dirty="0"/>
              <a:t>Psalms – “</a:t>
            </a:r>
            <a:r>
              <a:rPr lang="en-US" sz="2400" dirty="0" err="1"/>
              <a:t>Kethubhim</a:t>
            </a:r>
            <a:r>
              <a:rPr lang="en-US" sz="2400" dirty="0" smtClean="0"/>
              <a:t>” (</a:t>
            </a:r>
            <a:r>
              <a:rPr lang="en-ZA" sz="2400" b="1" i="1" dirty="0">
                <a:hlinkClick r:id="rId1"/>
              </a:rPr>
              <a:t>Ketuvim </a:t>
            </a:r>
            <a:r>
              <a:rPr lang="en-ZA" sz="2400" b="1" i="1" dirty="0" smtClean="0"/>
              <a:t>)</a:t>
            </a:r>
            <a:r>
              <a:rPr lang="en-US" sz="2400" dirty="0" smtClean="0"/>
              <a:t>- </a:t>
            </a:r>
            <a:r>
              <a:rPr lang="en-US" sz="2400" dirty="0"/>
              <a:t>these are the sacred writings from Chronicles to the song of Solomon plus Ruth, Daniel  and Lamentations </a:t>
            </a:r>
            <a:endParaRPr lang="en-ZA" sz="2400" dirty="0"/>
          </a:p>
          <a:p>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nodeType="clickEffect">
                                  <p:stCondLst>
                                    <p:cond delay="0"/>
                                  </p:stCondLst>
                                  <p:childTnLst>
                                    <p:anim calcmode="discrete" valueType="str">
                                      <p:cBhvr override="childStyle">
                                        <p:cTn id="6" dur="2000" fill="hold"/>
                                        <p:tgtEl>
                                          <p:spTgt spid="2">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3183" y="1564243"/>
            <a:ext cx="11590986" cy="5293757"/>
          </a:xfrm>
          <a:prstGeom prst="rect">
            <a:avLst/>
          </a:prstGeom>
          <a:noFill/>
        </p:spPr>
        <p:txBody>
          <a:bodyPr wrap="square" rtlCol="0">
            <a:spAutoFit/>
          </a:bodyPr>
          <a:lstStyle/>
          <a:p>
            <a:pPr marL="742950" indent="-742950">
              <a:buAutoNum type="arabicParenR"/>
            </a:pPr>
            <a:r>
              <a:rPr lang="en-US" sz="4000" dirty="0" smtClean="0"/>
              <a:t>Law </a:t>
            </a:r>
            <a:r>
              <a:rPr lang="en-US" sz="4000" dirty="0"/>
              <a:t>– Includes history </a:t>
            </a:r>
            <a:r>
              <a:rPr lang="en-US" sz="4000" dirty="0" smtClean="0"/>
              <a:t>&amp; creation , Includes Israel’s </a:t>
            </a:r>
            <a:r>
              <a:rPr lang="en-US" sz="4000" dirty="0"/>
              <a:t>guide to holiness and worship. </a:t>
            </a:r>
            <a:endParaRPr lang="en-US" sz="4000" dirty="0" smtClean="0"/>
          </a:p>
          <a:p>
            <a:pPr marL="742950" indent="-742950">
              <a:buAutoNum type="arabicParenR"/>
            </a:pPr>
            <a:endParaRPr lang="en-ZA" sz="4000" dirty="0"/>
          </a:p>
          <a:p>
            <a:r>
              <a:rPr lang="en-US" sz="4000" dirty="0" smtClean="0"/>
              <a:t>2)  Prophets </a:t>
            </a:r>
            <a:r>
              <a:rPr lang="en-US" sz="4000" dirty="0"/>
              <a:t>– </a:t>
            </a:r>
            <a:r>
              <a:rPr lang="en-US" sz="4000" dirty="0" smtClean="0"/>
              <a:t> </a:t>
            </a:r>
            <a:r>
              <a:rPr lang="en-US" sz="4000" dirty="0"/>
              <a:t>God’s specific message to man </a:t>
            </a:r>
            <a:r>
              <a:rPr lang="en-US" sz="4000" dirty="0" smtClean="0"/>
              <a:t>including  foretelling </a:t>
            </a:r>
            <a:r>
              <a:rPr lang="en-US" sz="4000" dirty="0"/>
              <a:t>of the future. </a:t>
            </a:r>
            <a:endParaRPr lang="en-US" sz="4000" dirty="0" smtClean="0"/>
          </a:p>
          <a:p>
            <a:endParaRPr lang="en-US" sz="4000" dirty="0" smtClean="0"/>
          </a:p>
          <a:p>
            <a:r>
              <a:rPr lang="en-US" sz="4000" dirty="0" smtClean="0"/>
              <a:t>3) Poetry </a:t>
            </a:r>
            <a:r>
              <a:rPr lang="en-US" sz="4000" dirty="0"/>
              <a:t>– </a:t>
            </a:r>
            <a:r>
              <a:rPr lang="en-US" sz="4000" dirty="0" smtClean="0"/>
              <a:t>Including songs of </a:t>
            </a:r>
            <a:r>
              <a:rPr lang="en-US" sz="4000" dirty="0"/>
              <a:t>God’s greatness and His dealings with man. </a:t>
            </a:r>
            <a:endParaRPr lang="en-ZA" sz="4000" dirty="0"/>
          </a:p>
          <a:p>
            <a:endParaRPr lang="en-ZA" dirty="0"/>
          </a:p>
        </p:txBody>
      </p:sp>
      <p:sp>
        <p:nvSpPr>
          <p:cNvPr id="4" name="TextBox 3"/>
          <p:cNvSpPr txBox="1"/>
          <p:nvPr/>
        </p:nvSpPr>
        <p:spPr>
          <a:xfrm>
            <a:off x="850005" y="321972"/>
            <a:ext cx="11178862" cy="830997"/>
          </a:xfrm>
          <a:prstGeom prst="rect">
            <a:avLst/>
          </a:prstGeom>
          <a:noFill/>
        </p:spPr>
        <p:txBody>
          <a:bodyPr wrap="square" rtlCol="0">
            <a:spAutoFit/>
          </a:bodyPr>
          <a:lstStyle/>
          <a:p>
            <a:r>
              <a:rPr lang="en-US" sz="4800" b="1" dirty="0" smtClean="0"/>
              <a:t>1.Law 		2.Prophets 	3.Poetry </a:t>
            </a:r>
            <a:endParaRPr lang="en-ZA" sz="4800" b="1"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3141730" y="231168"/>
          <a:ext cx="5187324" cy="6421008"/>
        </p:xfrm>
        <a:graphic>
          <a:graphicData uri="http://schemas.openxmlformats.org/drawingml/2006/table">
            <a:tbl>
              <a:tblPr/>
              <a:tblGrid>
                <a:gridCol w="1729108"/>
                <a:gridCol w="1729108"/>
                <a:gridCol w="1729108"/>
              </a:tblGrid>
              <a:tr h="333817">
                <a:tc gridSpan="3">
                  <a:txBody>
                    <a:bodyPr/>
                    <a:lstStyle/>
                    <a:p>
                      <a:pPr algn="ctr">
                        <a:lnSpc>
                          <a:spcPct val="115000"/>
                        </a:lnSpc>
                        <a:spcAft>
                          <a:spcPts val="0"/>
                        </a:spcAft>
                      </a:pPr>
                      <a:r>
                        <a:rPr lang="en-ZA" sz="1600" b="1" dirty="0">
                          <a:effectLst/>
                          <a:latin typeface="Arial" panose="020B0604020202020204" pitchFamily="34" charset="0"/>
                          <a:ea typeface="Arial" panose="020B0604020202020204" pitchFamily="34" charset="0"/>
                        </a:rPr>
                        <a:t>The Hebrew Old Testament</a:t>
                      </a:r>
                      <a:endParaRPr lang="en-ZA" sz="1600" dirty="0">
                        <a:effectLst/>
                        <a:latin typeface="Arial" panose="020B0604020202020204" pitchFamily="34" charset="0"/>
                        <a:ea typeface="Arial" panose="020B0604020202020204" pitchFamily="34" charset="0"/>
                      </a:endParaRPr>
                    </a:p>
                  </a:txBody>
                  <a:tcPr marL="37589" marR="37589" marT="68914" marB="6891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r>
              <a:tr h="333817">
                <a:tc>
                  <a:txBody>
                    <a:bodyPr/>
                    <a:lstStyle/>
                    <a:p>
                      <a:pPr algn="ctr">
                        <a:lnSpc>
                          <a:spcPct val="115000"/>
                        </a:lnSpc>
                        <a:spcAft>
                          <a:spcPts val="0"/>
                        </a:spcAft>
                      </a:pPr>
                      <a:r>
                        <a:rPr lang="en-ZA" sz="1600" b="1" dirty="0">
                          <a:effectLst/>
                          <a:latin typeface="Arial" panose="020B0604020202020204" pitchFamily="34" charset="0"/>
                          <a:ea typeface="Arial" panose="020B0604020202020204" pitchFamily="34" charset="0"/>
                        </a:rPr>
                        <a:t>Law</a:t>
                      </a:r>
                      <a:endParaRPr lang="en-ZA" sz="1600" dirty="0">
                        <a:effectLst/>
                        <a:latin typeface="Arial" panose="020B0604020202020204" pitchFamily="34" charset="0"/>
                        <a:ea typeface="Arial" panose="020B0604020202020204" pitchFamily="34" charset="0"/>
                      </a:endParaRPr>
                    </a:p>
                  </a:txBody>
                  <a:tcPr marL="37589" marR="37589" marT="68914" marB="6891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600" b="1" dirty="0">
                          <a:effectLst/>
                          <a:latin typeface="Arial" panose="020B0604020202020204" pitchFamily="34" charset="0"/>
                          <a:ea typeface="Arial" panose="020B0604020202020204" pitchFamily="34" charset="0"/>
                        </a:rPr>
                        <a:t>Prophets</a:t>
                      </a:r>
                      <a:endParaRPr lang="en-ZA" sz="1600" dirty="0">
                        <a:effectLst/>
                        <a:latin typeface="Arial" panose="020B0604020202020204" pitchFamily="34" charset="0"/>
                        <a:ea typeface="Arial" panose="020B0604020202020204" pitchFamily="34" charset="0"/>
                      </a:endParaRPr>
                    </a:p>
                  </a:txBody>
                  <a:tcPr marL="37589" marR="37589" marT="68914" marB="6891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600" b="1" dirty="0">
                          <a:effectLst/>
                          <a:latin typeface="Arial" panose="020B0604020202020204" pitchFamily="34" charset="0"/>
                          <a:ea typeface="Arial" panose="020B0604020202020204" pitchFamily="34" charset="0"/>
                        </a:rPr>
                        <a:t>Writings</a:t>
                      </a:r>
                      <a:endParaRPr lang="en-ZA" sz="1600" dirty="0">
                        <a:effectLst/>
                        <a:latin typeface="Arial" panose="020B0604020202020204" pitchFamily="34" charset="0"/>
                        <a:ea typeface="Arial" panose="020B0604020202020204" pitchFamily="34" charset="0"/>
                      </a:endParaRPr>
                    </a:p>
                  </a:txBody>
                  <a:tcPr marL="37589" marR="37589" marT="68914" marB="6891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817">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1. Genesis</a:t>
                      </a:r>
                      <a:endParaRPr lang="en-ZA" sz="1600">
                        <a:effectLst/>
                        <a:latin typeface="Arial" panose="020B0604020202020204" pitchFamily="34" charset="0"/>
                        <a:ea typeface="Arial" panose="020B0604020202020204" pitchFamily="34" charset="0"/>
                      </a:endParaRPr>
                    </a:p>
                  </a:txBody>
                  <a:tcPr marL="37589" marR="37589" marT="68914" marB="6891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A. </a:t>
                      </a:r>
                      <a:r>
                        <a:rPr lang="en-ZA" sz="1600" i="1">
                          <a:effectLst/>
                          <a:latin typeface="Arial" panose="020B0604020202020204" pitchFamily="34" charset="0"/>
                          <a:ea typeface="Arial" panose="020B0604020202020204" pitchFamily="34" charset="0"/>
                        </a:rPr>
                        <a:t>Former Prophets</a:t>
                      </a:r>
                      <a:endParaRPr lang="en-ZA" sz="1600">
                        <a:effectLst/>
                        <a:latin typeface="Arial" panose="020B0604020202020204" pitchFamily="34" charset="0"/>
                        <a:ea typeface="Arial" panose="020B0604020202020204" pitchFamily="34" charset="0"/>
                      </a:endParaRPr>
                    </a:p>
                  </a:txBody>
                  <a:tcPr marL="37589" marR="37589" marT="68914" marB="6891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A. </a:t>
                      </a:r>
                      <a:r>
                        <a:rPr lang="en-ZA" sz="1600" i="1" dirty="0">
                          <a:effectLst/>
                          <a:latin typeface="Arial" panose="020B0604020202020204" pitchFamily="34" charset="0"/>
                          <a:ea typeface="Arial" panose="020B0604020202020204" pitchFamily="34" charset="0"/>
                        </a:rPr>
                        <a:t>Poetical Writings</a:t>
                      </a:r>
                      <a:endParaRPr lang="en-ZA" sz="1600" dirty="0">
                        <a:effectLst/>
                        <a:latin typeface="Arial" panose="020B0604020202020204" pitchFamily="34" charset="0"/>
                        <a:ea typeface="Arial" panose="020B0604020202020204" pitchFamily="34" charset="0"/>
                      </a:endParaRPr>
                    </a:p>
                  </a:txBody>
                  <a:tcPr marL="37589" marR="37589" marT="68914" marB="6891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817">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2. Exodus</a:t>
                      </a:r>
                      <a:endParaRPr lang="en-ZA" sz="1600">
                        <a:effectLst/>
                        <a:latin typeface="Arial" panose="020B0604020202020204" pitchFamily="34" charset="0"/>
                        <a:ea typeface="Arial" panose="020B0604020202020204" pitchFamily="34" charset="0"/>
                      </a:endParaRPr>
                    </a:p>
                  </a:txBody>
                  <a:tcPr marL="37589" marR="37589" marT="68914" marB="6891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   6. Joshua</a:t>
                      </a:r>
                      <a:endParaRPr lang="en-ZA" sz="1600">
                        <a:effectLst/>
                        <a:latin typeface="Arial" panose="020B0604020202020204" pitchFamily="34" charset="0"/>
                        <a:ea typeface="Arial" panose="020B0604020202020204" pitchFamily="34" charset="0"/>
                      </a:endParaRPr>
                    </a:p>
                  </a:txBody>
                  <a:tcPr marL="37589" marR="37589" marT="68914" marB="6891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   14. Psalms</a:t>
                      </a:r>
                      <a:endParaRPr lang="en-ZA" sz="1600" dirty="0">
                        <a:effectLst/>
                        <a:latin typeface="Arial" panose="020B0604020202020204" pitchFamily="34" charset="0"/>
                        <a:ea typeface="Arial" panose="020B0604020202020204" pitchFamily="34" charset="0"/>
                      </a:endParaRPr>
                    </a:p>
                  </a:txBody>
                  <a:tcPr marL="37589" marR="37589" marT="68914" marB="6891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817">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3. Leviticus</a:t>
                      </a:r>
                      <a:endParaRPr lang="en-ZA" sz="1600" dirty="0">
                        <a:effectLst/>
                        <a:latin typeface="Arial" panose="020B0604020202020204" pitchFamily="34" charset="0"/>
                        <a:ea typeface="Arial" panose="020B0604020202020204" pitchFamily="34" charset="0"/>
                      </a:endParaRPr>
                    </a:p>
                  </a:txBody>
                  <a:tcPr marL="37589" marR="37589" marT="68914" marB="6891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    7. Judges</a:t>
                      </a:r>
                      <a:endParaRPr lang="en-ZA" sz="1600">
                        <a:effectLst/>
                        <a:latin typeface="Arial" panose="020B0604020202020204" pitchFamily="34" charset="0"/>
                        <a:ea typeface="Arial" panose="020B0604020202020204" pitchFamily="34" charset="0"/>
                      </a:endParaRPr>
                    </a:p>
                  </a:txBody>
                  <a:tcPr marL="37589" marR="37589" marT="68914" marB="6891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   15. Proverbs</a:t>
                      </a:r>
                      <a:endParaRPr lang="en-ZA" sz="1600" dirty="0">
                        <a:effectLst/>
                        <a:latin typeface="Arial" panose="020B0604020202020204" pitchFamily="34" charset="0"/>
                        <a:ea typeface="Arial" panose="020B0604020202020204" pitchFamily="34" charset="0"/>
                      </a:endParaRPr>
                    </a:p>
                  </a:txBody>
                  <a:tcPr marL="37589" marR="37589" marT="68914" marB="6891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817">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4. Numbers</a:t>
                      </a:r>
                      <a:endParaRPr lang="en-ZA" sz="1600">
                        <a:effectLst/>
                        <a:latin typeface="Arial" panose="020B0604020202020204" pitchFamily="34" charset="0"/>
                        <a:ea typeface="Arial" panose="020B0604020202020204" pitchFamily="34" charset="0"/>
                      </a:endParaRPr>
                    </a:p>
                  </a:txBody>
                  <a:tcPr marL="37589" marR="37589" marT="68914" marB="6891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   8. Samuel (1&amp;2)</a:t>
                      </a:r>
                      <a:endParaRPr lang="en-ZA" sz="1600">
                        <a:effectLst/>
                        <a:latin typeface="Arial" panose="020B0604020202020204" pitchFamily="34" charset="0"/>
                        <a:ea typeface="Arial" panose="020B0604020202020204" pitchFamily="34" charset="0"/>
                      </a:endParaRPr>
                    </a:p>
                  </a:txBody>
                  <a:tcPr marL="37589" marR="37589" marT="68914" marB="6891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   16. Job</a:t>
                      </a:r>
                      <a:endParaRPr lang="en-ZA" sz="1600" dirty="0">
                        <a:effectLst/>
                        <a:latin typeface="Arial" panose="020B0604020202020204" pitchFamily="34" charset="0"/>
                        <a:ea typeface="Arial" panose="020B0604020202020204" pitchFamily="34" charset="0"/>
                      </a:endParaRPr>
                    </a:p>
                  </a:txBody>
                  <a:tcPr marL="37589" marR="37589" marT="68914" marB="6891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817">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5. Deuteronomy</a:t>
                      </a:r>
                      <a:endParaRPr lang="en-ZA" sz="1600">
                        <a:effectLst/>
                        <a:latin typeface="Arial" panose="020B0604020202020204" pitchFamily="34" charset="0"/>
                        <a:ea typeface="Arial" panose="020B0604020202020204" pitchFamily="34" charset="0"/>
                      </a:endParaRPr>
                    </a:p>
                  </a:txBody>
                  <a:tcPr marL="37589" marR="37589" marT="68914" marB="6891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   9. Kings (1&amp;2)</a:t>
                      </a:r>
                      <a:endParaRPr lang="en-ZA" sz="1600">
                        <a:effectLst/>
                        <a:latin typeface="Arial" panose="020B0604020202020204" pitchFamily="34" charset="0"/>
                        <a:ea typeface="Arial" panose="020B0604020202020204" pitchFamily="34" charset="0"/>
                      </a:endParaRPr>
                    </a:p>
                  </a:txBody>
                  <a:tcPr marL="37589" marR="37589" marT="68914" marB="6891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B. </a:t>
                      </a:r>
                      <a:r>
                        <a:rPr lang="en-ZA" sz="1600" i="1" dirty="0">
                          <a:effectLst/>
                          <a:latin typeface="Arial" panose="020B0604020202020204" pitchFamily="34" charset="0"/>
                          <a:ea typeface="Arial" panose="020B0604020202020204" pitchFamily="34" charset="0"/>
                        </a:rPr>
                        <a:t>Five </a:t>
                      </a:r>
                      <a:r>
                        <a:rPr lang="en-ZA" sz="1600" i="1" dirty="0" smtClean="0">
                          <a:effectLst/>
                          <a:latin typeface="Arial" panose="020B0604020202020204" pitchFamily="34" charset="0"/>
                          <a:ea typeface="Arial" panose="020B0604020202020204" pitchFamily="34" charset="0"/>
                        </a:rPr>
                        <a:t>scrolls </a:t>
                      </a:r>
                      <a:r>
                        <a:rPr lang="en-ZA" sz="1600" i="1" dirty="0">
                          <a:effectLst/>
                          <a:latin typeface="Arial" panose="020B0604020202020204" pitchFamily="34" charset="0"/>
                          <a:ea typeface="Arial" panose="020B0604020202020204" pitchFamily="34" charset="0"/>
                        </a:rPr>
                        <a:t>(</a:t>
                      </a:r>
                      <a:r>
                        <a:rPr lang="en-ZA" sz="1600" i="1" dirty="0" err="1">
                          <a:effectLst/>
                          <a:latin typeface="Arial" panose="020B0604020202020204" pitchFamily="34" charset="0"/>
                          <a:ea typeface="Arial" panose="020B0604020202020204" pitchFamily="34" charset="0"/>
                        </a:rPr>
                        <a:t>Megilloth</a:t>
                      </a:r>
                      <a:r>
                        <a:rPr lang="en-ZA" sz="1600" i="1" dirty="0">
                          <a:effectLst/>
                          <a:latin typeface="Arial" panose="020B0604020202020204" pitchFamily="34" charset="0"/>
                          <a:ea typeface="Arial" panose="020B0604020202020204" pitchFamily="34" charset="0"/>
                        </a:rPr>
                        <a:t>)</a:t>
                      </a:r>
                      <a:endParaRPr lang="en-ZA" sz="1600" dirty="0">
                        <a:effectLst/>
                        <a:latin typeface="Arial" panose="020B0604020202020204" pitchFamily="34" charset="0"/>
                        <a:ea typeface="Arial" panose="020B0604020202020204" pitchFamily="34" charset="0"/>
                      </a:endParaRPr>
                    </a:p>
                  </a:txBody>
                  <a:tcPr marL="37589" marR="37589" marT="68914" marB="6891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817">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 </a:t>
                      </a:r>
                      <a:endParaRPr lang="en-ZA" sz="1600">
                        <a:effectLst/>
                        <a:latin typeface="Arial" panose="020B0604020202020204" pitchFamily="34" charset="0"/>
                        <a:ea typeface="Arial" panose="020B0604020202020204" pitchFamily="34" charset="0"/>
                      </a:endParaRPr>
                    </a:p>
                  </a:txBody>
                  <a:tcPr marL="37589" marR="37589" marT="68914" marB="6891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B. </a:t>
                      </a:r>
                      <a:r>
                        <a:rPr lang="en-ZA" sz="1600" i="1">
                          <a:effectLst/>
                          <a:latin typeface="Arial" panose="020B0604020202020204" pitchFamily="34" charset="0"/>
                          <a:ea typeface="Arial" panose="020B0604020202020204" pitchFamily="34" charset="0"/>
                        </a:rPr>
                        <a:t>Latter Prophets</a:t>
                      </a:r>
                      <a:endParaRPr lang="en-ZA" sz="1600">
                        <a:effectLst/>
                        <a:latin typeface="Arial" panose="020B0604020202020204" pitchFamily="34" charset="0"/>
                        <a:ea typeface="Arial" panose="020B0604020202020204" pitchFamily="34" charset="0"/>
                      </a:endParaRPr>
                    </a:p>
                  </a:txBody>
                  <a:tcPr marL="37589" marR="37589" marT="68914" marB="6891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   17. Song of Solomon</a:t>
                      </a:r>
                      <a:endParaRPr lang="en-ZA" sz="1600" dirty="0">
                        <a:effectLst/>
                        <a:latin typeface="Arial" panose="020B0604020202020204" pitchFamily="34" charset="0"/>
                        <a:ea typeface="Arial" panose="020B0604020202020204" pitchFamily="34" charset="0"/>
                      </a:endParaRPr>
                    </a:p>
                  </a:txBody>
                  <a:tcPr marL="37589" marR="37589" marT="68914" marB="6891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817">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 </a:t>
                      </a:r>
                      <a:endParaRPr lang="en-ZA" sz="1600">
                        <a:effectLst/>
                        <a:latin typeface="Arial" panose="020B0604020202020204" pitchFamily="34" charset="0"/>
                        <a:ea typeface="Arial" panose="020B0604020202020204" pitchFamily="34" charset="0"/>
                      </a:endParaRPr>
                    </a:p>
                  </a:txBody>
                  <a:tcPr marL="37589" marR="37589" marT="68914" marB="6891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   10. Isaiah</a:t>
                      </a:r>
                      <a:endParaRPr lang="en-ZA" sz="1600">
                        <a:effectLst/>
                        <a:latin typeface="Arial" panose="020B0604020202020204" pitchFamily="34" charset="0"/>
                        <a:ea typeface="Arial" panose="020B0604020202020204" pitchFamily="34" charset="0"/>
                      </a:endParaRPr>
                    </a:p>
                  </a:txBody>
                  <a:tcPr marL="37589" marR="37589" marT="68914" marB="6891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   18. Ruth</a:t>
                      </a:r>
                      <a:endParaRPr lang="en-ZA" sz="1600" dirty="0">
                        <a:effectLst/>
                        <a:latin typeface="Arial" panose="020B0604020202020204" pitchFamily="34" charset="0"/>
                        <a:ea typeface="Arial" panose="020B0604020202020204" pitchFamily="34" charset="0"/>
                      </a:endParaRPr>
                    </a:p>
                  </a:txBody>
                  <a:tcPr marL="37589" marR="37589" marT="68914" marB="6891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817">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 </a:t>
                      </a:r>
                      <a:endParaRPr lang="en-ZA" sz="1600">
                        <a:effectLst/>
                        <a:latin typeface="Arial" panose="020B0604020202020204" pitchFamily="34" charset="0"/>
                        <a:ea typeface="Arial" panose="020B0604020202020204" pitchFamily="34" charset="0"/>
                      </a:endParaRPr>
                    </a:p>
                  </a:txBody>
                  <a:tcPr marL="37589" marR="37589" marT="68914" marB="6891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   11. Jeremiah</a:t>
                      </a:r>
                      <a:endParaRPr lang="en-ZA" sz="1600">
                        <a:effectLst/>
                        <a:latin typeface="Arial" panose="020B0604020202020204" pitchFamily="34" charset="0"/>
                        <a:ea typeface="Arial" panose="020B0604020202020204" pitchFamily="34" charset="0"/>
                      </a:endParaRPr>
                    </a:p>
                  </a:txBody>
                  <a:tcPr marL="37589" marR="37589" marT="68914" marB="6891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   19. Lamentations</a:t>
                      </a:r>
                      <a:endParaRPr lang="en-ZA" sz="1600" dirty="0">
                        <a:effectLst/>
                        <a:latin typeface="Arial" panose="020B0604020202020204" pitchFamily="34" charset="0"/>
                        <a:ea typeface="Arial" panose="020B0604020202020204" pitchFamily="34" charset="0"/>
                      </a:endParaRPr>
                    </a:p>
                  </a:txBody>
                  <a:tcPr marL="37589" marR="37589" marT="68914" marB="6891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817">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 </a:t>
                      </a:r>
                      <a:endParaRPr lang="en-ZA" sz="1600">
                        <a:effectLst/>
                        <a:latin typeface="Arial" panose="020B0604020202020204" pitchFamily="34" charset="0"/>
                        <a:ea typeface="Arial" panose="020B0604020202020204" pitchFamily="34" charset="0"/>
                      </a:endParaRPr>
                    </a:p>
                  </a:txBody>
                  <a:tcPr marL="37589" marR="37589" marT="68914" marB="6891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   12. Ezekiel</a:t>
                      </a:r>
                      <a:endParaRPr lang="en-ZA" sz="1600">
                        <a:effectLst/>
                        <a:latin typeface="Arial" panose="020B0604020202020204" pitchFamily="34" charset="0"/>
                        <a:ea typeface="Arial" panose="020B0604020202020204" pitchFamily="34" charset="0"/>
                      </a:endParaRPr>
                    </a:p>
                  </a:txBody>
                  <a:tcPr marL="37589" marR="37589" marT="68914" marB="6891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   20. Ecclesiastes</a:t>
                      </a:r>
                      <a:endParaRPr lang="en-ZA" sz="1600" dirty="0">
                        <a:effectLst/>
                        <a:latin typeface="Arial" panose="020B0604020202020204" pitchFamily="34" charset="0"/>
                        <a:ea typeface="Arial" panose="020B0604020202020204" pitchFamily="34" charset="0"/>
                      </a:endParaRPr>
                    </a:p>
                  </a:txBody>
                  <a:tcPr marL="37589" marR="37589" marT="68914" marB="6891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5476">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 </a:t>
                      </a:r>
                      <a:endParaRPr lang="en-ZA" sz="1600">
                        <a:effectLst/>
                        <a:latin typeface="Arial" panose="020B0604020202020204" pitchFamily="34" charset="0"/>
                        <a:ea typeface="Arial" panose="020B0604020202020204" pitchFamily="34" charset="0"/>
                      </a:endParaRPr>
                    </a:p>
                  </a:txBody>
                  <a:tcPr marL="37589" marR="37589" marT="68914" marB="6891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   13. The Twelve (minor prophets)</a:t>
                      </a:r>
                      <a:endParaRPr lang="en-ZA" sz="1600">
                        <a:effectLst/>
                        <a:latin typeface="Arial" panose="020B0604020202020204" pitchFamily="34" charset="0"/>
                        <a:ea typeface="Arial" panose="020B0604020202020204" pitchFamily="34" charset="0"/>
                      </a:endParaRPr>
                    </a:p>
                  </a:txBody>
                  <a:tcPr marL="37589" marR="37589" marT="68914" marB="68914">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   21. Esther</a:t>
                      </a:r>
                      <a:endParaRPr lang="en-ZA" sz="1600" dirty="0">
                        <a:effectLst/>
                        <a:latin typeface="Arial" panose="020B0604020202020204" pitchFamily="34" charset="0"/>
                        <a:ea typeface="Arial" panose="020B0604020202020204" pitchFamily="34" charset="0"/>
                      </a:endParaRPr>
                    </a:p>
                  </a:txBody>
                  <a:tcPr marL="37589" marR="37589" marT="68914" marB="6891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21496" y="344558"/>
          <a:ext cx="5910469" cy="5936972"/>
        </p:xfrm>
        <a:graphic>
          <a:graphicData uri="http://schemas.openxmlformats.org/drawingml/2006/table">
            <a:tbl>
              <a:tblPr>
                <a:tableStyleId>{5C22544A-7EE6-4342-B048-85BDC9FD1C3A}</a:tableStyleId>
              </a:tblPr>
              <a:tblGrid>
                <a:gridCol w="5910469"/>
              </a:tblGrid>
              <a:tr h="1484243">
                <a:tc>
                  <a:txBody>
                    <a:bodyPr/>
                    <a:lstStyle/>
                    <a:p>
                      <a:pPr>
                        <a:lnSpc>
                          <a:spcPct val="115000"/>
                        </a:lnSpc>
                        <a:spcAft>
                          <a:spcPts val="0"/>
                        </a:spcAft>
                      </a:pPr>
                      <a:r>
                        <a:rPr lang="en-ZA" sz="2400" dirty="0">
                          <a:effectLst/>
                        </a:rPr>
                        <a:t>C. Historical Books</a:t>
                      </a:r>
                      <a:endParaRPr lang="en-ZA" sz="1100" dirty="0">
                        <a:effectLst/>
                        <a:latin typeface="Arial" panose="020B0604020202020204" pitchFamily="34" charset="0"/>
                        <a:ea typeface="Arial" panose="020B0604020202020204" pitchFamily="34" charset="0"/>
                        <a:cs typeface="Times New Roman" panose="02020603050405020304" pitchFamily="18" charset="0"/>
                      </a:endParaRPr>
                    </a:p>
                  </a:txBody>
                  <a:tcPr marL="76200" marR="76200" marT="139700" marB="139700"/>
                </a:tc>
              </a:tr>
              <a:tr h="1484243">
                <a:tc>
                  <a:txBody>
                    <a:bodyPr/>
                    <a:lstStyle/>
                    <a:p>
                      <a:pPr>
                        <a:lnSpc>
                          <a:spcPct val="115000"/>
                        </a:lnSpc>
                        <a:spcAft>
                          <a:spcPts val="0"/>
                        </a:spcAft>
                      </a:pPr>
                      <a:r>
                        <a:rPr lang="en-ZA" sz="2400">
                          <a:effectLst/>
                        </a:rPr>
                        <a:t>   22. Daniel</a:t>
                      </a:r>
                      <a:endParaRPr lang="en-ZA" sz="1100">
                        <a:effectLst/>
                        <a:latin typeface="Arial" panose="020B0604020202020204" pitchFamily="34" charset="0"/>
                        <a:ea typeface="Arial" panose="020B0604020202020204" pitchFamily="34" charset="0"/>
                        <a:cs typeface="Times New Roman" panose="02020603050405020304" pitchFamily="18" charset="0"/>
                      </a:endParaRPr>
                    </a:p>
                  </a:txBody>
                  <a:tcPr marL="76200" marR="76200" marT="139700" marB="139700"/>
                </a:tc>
              </a:tr>
              <a:tr h="1484243">
                <a:tc>
                  <a:txBody>
                    <a:bodyPr/>
                    <a:lstStyle/>
                    <a:p>
                      <a:pPr>
                        <a:lnSpc>
                          <a:spcPct val="115000"/>
                        </a:lnSpc>
                        <a:spcAft>
                          <a:spcPts val="0"/>
                        </a:spcAft>
                      </a:pPr>
                      <a:r>
                        <a:rPr lang="en-ZA" sz="2400" dirty="0">
                          <a:effectLst/>
                        </a:rPr>
                        <a:t>   23. Ezra-Nehemiah</a:t>
                      </a:r>
                      <a:endParaRPr lang="en-ZA" sz="1100" dirty="0">
                        <a:effectLst/>
                        <a:latin typeface="Arial" panose="020B0604020202020204" pitchFamily="34" charset="0"/>
                        <a:ea typeface="Arial" panose="020B0604020202020204" pitchFamily="34" charset="0"/>
                        <a:cs typeface="Times New Roman" panose="02020603050405020304" pitchFamily="18" charset="0"/>
                      </a:endParaRPr>
                    </a:p>
                  </a:txBody>
                  <a:tcPr marL="76200" marR="76200" marT="139700" marB="139700"/>
                </a:tc>
              </a:tr>
              <a:tr h="1484243">
                <a:tc>
                  <a:txBody>
                    <a:bodyPr/>
                    <a:lstStyle/>
                    <a:p>
                      <a:pPr>
                        <a:lnSpc>
                          <a:spcPct val="115000"/>
                        </a:lnSpc>
                        <a:spcAft>
                          <a:spcPts val="0"/>
                        </a:spcAft>
                      </a:pPr>
                      <a:r>
                        <a:rPr lang="en-ZA" sz="2400" baseline="0" dirty="0">
                          <a:effectLst/>
                        </a:rPr>
                        <a:t> </a:t>
                      </a:r>
                      <a:r>
                        <a:rPr lang="en-ZA" sz="2400" baseline="0" dirty="0" smtClean="0">
                          <a:effectLst/>
                        </a:rPr>
                        <a:t>  </a:t>
                      </a:r>
                      <a:r>
                        <a:rPr lang="en-ZA" sz="2400" dirty="0" smtClean="0">
                          <a:effectLst/>
                        </a:rPr>
                        <a:t>24</a:t>
                      </a:r>
                      <a:r>
                        <a:rPr lang="en-ZA" sz="2400" dirty="0">
                          <a:effectLst/>
                        </a:rPr>
                        <a:t>. Chronicles (1&amp;2)</a:t>
                      </a:r>
                      <a:endParaRPr lang="en-ZA" sz="1100" dirty="0">
                        <a:effectLst/>
                        <a:latin typeface="Arial" panose="020B0604020202020204" pitchFamily="34" charset="0"/>
                        <a:ea typeface="Arial" panose="020B0604020202020204" pitchFamily="34" charset="0"/>
                        <a:cs typeface="Times New Roman" panose="02020603050405020304" pitchFamily="18" charset="0"/>
                      </a:endParaRPr>
                    </a:p>
                  </a:txBody>
                  <a:tcPr marL="76200" marR="76200" marT="139700" marB="139700"/>
                </a:tc>
              </a:tr>
            </a:tbl>
          </a:graphicData>
        </a:graphic>
      </p:graphicFrame>
      <p:sp>
        <p:nvSpPr>
          <p:cNvPr id="5" name="Rectangle 1"/>
          <p:cNvSpPr>
            <a:spLocks noChangeArrowheads="1"/>
          </p:cNvSpPr>
          <p:nvPr/>
        </p:nvSpPr>
        <p:spPr bwMode="auto">
          <a:xfrm>
            <a:off x="4643438" y="21812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p:cNvSpPr>
            <a:spLocks noChangeArrowheads="1"/>
          </p:cNvSpPr>
          <p:nvPr/>
        </p:nvSpPr>
        <p:spPr bwMode="auto">
          <a:xfrm>
            <a:off x="152400" y="609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26960" rIns="91440" bIns="25392"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en-US" sz="1000" b="1" i="0" u="none" strike="noStrike" cap="none" normalizeH="0" baseline="0" smtClean="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br>
              <a:rPr kumimoji="0" lang="en-ZA" altLang="en-US" sz="1500" b="0" i="0" u="none" strike="noStrike" cap="none" normalizeH="0" baseline="0" smtClean="0">
                <a:ln>
                  <a:noFill/>
                </a:ln>
                <a:solidFill>
                  <a:schemeClr val="tx1"/>
                </a:solidFill>
                <a:effectLst/>
              </a:rPr>
            </a:br>
            <a:endParaRPr kumimoji="0" lang="en-US" altLang="en-US" sz="1000" b="1" i="0" u="none" strike="noStrike" cap="none" normalizeH="0" baseline="0" smtClean="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graphicFrame>
        <p:nvGraphicFramePr>
          <p:cNvPr id="21" name="Table 20"/>
          <p:cNvGraphicFramePr>
            <a:graphicFrameLocks noGrp="1"/>
          </p:cNvGraphicFramePr>
          <p:nvPr/>
        </p:nvGraphicFramePr>
        <p:xfrm>
          <a:off x="1" y="205270"/>
          <a:ext cx="11714920" cy="6588687"/>
        </p:xfrm>
        <a:graphic>
          <a:graphicData uri="http://schemas.openxmlformats.org/drawingml/2006/table">
            <a:tbl>
              <a:tblPr/>
              <a:tblGrid>
                <a:gridCol w="3794305"/>
                <a:gridCol w="4537358"/>
                <a:gridCol w="3383257"/>
              </a:tblGrid>
              <a:tr h="218799">
                <a:tc gridSpan="3">
                  <a:txBody>
                    <a:bodyPr/>
                    <a:lstStyle/>
                    <a:p>
                      <a:pPr fontAlgn="t"/>
                      <a:r>
                        <a:rPr lang="en-US" sz="1200" dirty="0">
                          <a:effectLst/>
                        </a:rPr>
                        <a:t>The Progress of Revelation: Old Testament </a:t>
                      </a:r>
                      <a:endParaRPr lang="en-US" sz="1200" dirty="0">
                        <a:effectLst/>
                      </a:endParaRPr>
                    </a:p>
                  </a:txBody>
                  <a:tcPr marL="29009" marR="29009" marT="14504" marB="145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r>
              <a:tr h="203062">
                <a:tc>
                  <a:txBody>
                    <a:bodyPr/>
                    <a:lstStyle/>
                    <a:p>
                      <a:pPr algn="ctr" fontAlgn="t"/>
                      <a:r>
                        <a:rPr lang="en-ZA" sz="1800" b="1" dirty="0">
                          <a:effectLst/>
                        </a:rPr>
                        <a:t>Book</a:t>
                      </a:r>
                      <a:r>
                        <a:rPr lang="en-ZA" sz="1800" dirty="0">
                          <a:effectLst/>
                        </a:rPr>
                        <a:t> </a:t>
                      </a:r>
                      <a:endParaRPr lang="en-ZA" sz="1800" dirty="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ZA" sz="1800" b="1">
                          <a:effectLst/>
                        </a:rPr>
                        <a:t>Approximate Writing Date</a:t>
                      </a:r>
                      <a:r>
                        <a:rPr lang="en-ZA" sz="1800">
                          <a:effectLst/>
                        </a:rPr>
                        <a:t> </a:t>
                      </a:r>
                      <a:endParaRPr lang="en-ZA" sz="180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ZA" sz="1800" b="1" dirty="0">
                          <a:effectLst/>
                        </a:rPr>
                        <a:t>Author</a:t>
                      </a:r>
                      <a:r>
                        <a:rPr lang="en-ZA" sz="1800" dirty="0">
                          <a:effectLst/>
                        </a:rPr>
                        <a:t>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 1. Job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Unknown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Anonymous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565">
                <a:tc>
                  <a:txBody>
                    <a:bodyPr/>
                    <a:lstStyle/>
                    <a:p>
                      <a:pPr fontAlgn="t"/>
                      <a:r>
                        <a:rPr lang="en-ZA" sz="1800" dirty="0">
                          <a:effectLst/>
                        </a:rPr>
                        <a:t> 2. Genesis </a:t>
                      </a:r>
                      <a:endParaRPr lang="en-ZA" sz="1800" dirty="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1445–1405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Moses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 3. Exodus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a:effectLst/>
                        </a:rPr>
                        <a:t>1445–1405 b.c. </a:t>
                      </a:r>
                      <a:endParaRPr lang="en-ZA" sz="180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Moses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 4. Leviticus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1445–1405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Moses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 5. Numbers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1445–1405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Moses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 6. Deuteronomy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1445–1405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Moses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 7. Psalms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a:effectLst/>
                        </a:rPr>
                        <a:t>1410–450 b.c. </a:t>
                      </a:r>
                      <a:endParaRPr lang="en-ZA" sz="180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Multiple Authors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 8. Joshua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a:effectLst/>
                        </a:rPr>
                        <a:t>1405–1385 b.c. </a:t>
                      </a:r>
                      <a:endParaRPr lang="en-ZA" sz="180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Joshua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 9. Judges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c. 1043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Samuel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10. Ruth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c. 1030–1010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Samuel (?)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062">
                <a:tc>
                  <a:txBody>
                    <a:bodyPr/>
                    <a:lstStyle/>
                    <a:p>
                      <a:pPr fontAlgn="t"/>
                      <a:r>
                        <a:rPr lang="en-ZA" sz="1800">
                          <a:effectLst/>
                        </a:rPr>
                        <a:t>11. Song of Solomon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971–965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Solomon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12. Proverbs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a:effectLst/>
                        </a:rPr>
                        <a:t>971–686 b.c. </a:t>
                      </a:r>
                      <a:endParaRPr lang="en-ZA" sz="180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Solomon primarily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13. Ecclesiastes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940–931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Solomon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14. 1 Samuel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931–722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Anonymous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15. 2 Samuel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931–722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Anonymous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16. Obadiah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850–840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Obadiah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17. Joel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835–796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Joel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18. Jonah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c. 760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Jonah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19. Amos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c. 755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Amos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20. Hosea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755–710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Hosea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3" name="Rectangle 16"/>
          <p:cNvSpPr>
            <a:spLocks noChangeArrowheads="1"/>
          </p:cNvSpPr>
          <p:nvPr/>
        </p:nvSpPr>
        <p:spPr bwMode="auto">
          <a:xfrm>
            <a:off x="3124200" y="30876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34853" y="4385085"/>
          <a:ext cx="11714920" cy="1828800"/>
        </p:xfrm>
        <a:graphic>
          <a:graphicData uri="http://schemas.openxmlformats.org/drawingml/2006/table">
            <a:tbl>
              <a:tblPr/>
              <a:tblGrid>
                <a:gridCol w="3685289"/>
                <a:gridCol w="4142590"/>
                <a:gridCol w="3887041"/>
              </a:tblGrid>
              <a:tr h="0">
                <a:tc>
                  <a:txBody>
                    <a:bodyPr/>
                    <a:lstStyle/>
                    <a:p>
                      <a:pPr fontAlgn="t"/>
                      <a:r>
                        <a:rPr lang="en-ZA" sz="1800" dirty="0">
                          <a:effectLst/>
                        </a:rPr>
                        <a:t>35. 1 Chronicles </a:t>
                      </a:r>
                      <a:endParaRPr lang="en-ZA" sz="1800" dirty="0">
                        <a:effectLst/>
                      </a:endParaRPr>
                    </a:p>
                  </a:txBody>
                  <a:tcP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450–430 </a:t>
                      </a:r>
                      <a:r>
                        <a:rPr lang="en-ZA" sz="1800" dirty="0" err="1">
                          <a:effectLst/>
                        </a:rPr>
                        <a:t>b.c.</a:t>
                      </a:r>
                      <a:r>
                        <a:rPr lang="en-ZA" sz="1800" dirty="0">
                          <a:effectLst/>
                        </a:rPr>
                        <a:t> </a:t>
                      </a:r>
                      <a:r>
                        <a:rPr lang="en-ZA" sz="1800" dirty="0" smtClean="0">
                          <a:effectLst/>
                        </a:rPr>
                        <a:t> </a:t>
                      </a:r>
                      <a:endParaRPr lang="en-ZA" sz="1800" dirty="0">
                        <a:effectLst/>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smtClean="0">
                          <a:effectLst/>
                        </a:rPr>
                        <a:t>        Ezra </a:t>
                      </a:r>
                      <a:r>
                        <a:rPr lang="en-ZA" sz="1800" dirty="0">
                          <a:effectLst/>
                        </a:rPr>
                        <a:t>(?) </a:t>
                      </a:r>
                      <a:endParaRPr lang="en-ZA" sz="1800" dirty="0">
                        <a:effectLst/>
                      </a:endParaRPr>
                    </a:p>
                  </a:txBody>
                  <a:tcP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dirty="0">
                          <a:effectLst/>
                        </a:rPr>
                        <a:t>36. 2 Chronicles </a:t>
                      </a:r>
                      <a:endParaRPr lang="en-ZA" sz="1800" dirty="0">
                        <a:effectLst/>
                      </a:endParaRPr>
                    </a:p>
                  </a:txBody>
                  <a:tcP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450–430 </a:t>
                      </a:r>
                      <a:r>
                        <a:rPr lang="en-ZA" sz="1800" dirty="0" err="1">
                          <a:effectLst/>
                        </a:rPr>
                        <a:t>b.c.</a:t>
                      </a:r>
                      <a:r>
                        <a:rPr lang="en-ZA" sz="1800" dirty="0">
                          <a:effectLst/>
                        </a:rPr>
                        <a:t> </a:t>
                      </a:r>
                      <a:endParaRPr lang="en-ZA" sz="1800" dirty="0">
                        <a:effectLst/>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smtClean="0">
                          <a:effectLst/>
                        </a:rPr>
                        <a:t>        Ezra </a:t>
                      </a:r>
                      <a:r>
                        <a:rPr lang="en-ZA" sz="1800" dirty="0">
                          <a:effectLst/>
                        </a:rPr>
                        <a:t>(?) </a:t>
                      </a:r>
                      <a:endParaRPr lang="en-ZA" sz="1800" dirty="0">
                        <a:effectLst/>
                      </a:endParaRPr>
                    </a:p>
                  </a:txBody>
                  <a:tcP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37. Esther </a:t>
                      </a:r>
                      <a:endParaRPr lang="en-ZA" sz="1800">
                        <a:effectLst/>
                      </a:endParaRPr>
                    </a:p>
                  </a:txBody>
                  <a:tcP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450–331 </a:t>
                      </a:r>
                      <a:r>
                        <a:rPr lang="en-ZA" sz="1800" dirty="0" err="1">
                          <a:effectLst/>
                        </a:rPr>
                        <a:t>b.c.</a:t>
                      </a:r>
                      <a:r>
                        <a:rPr lang="en-ZA" sz="1800" dirty="0">
                          <a:effectLst/>
                        </a:rPr>
                        <a:t> </a:t>
                      </a:r>
                      <a:endParaRPr lang="en-ZA" sz="1800" dirty="0">
                        <a:effectLst/>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smtClean="0">
                          <a:effectLst/>
                        </a:rPr>
                        <a:t>        Anonymous </a:t>
                      </a:r>
                      <a:endParaRPr lang="en-ZA" sz="1800" dirty="0">
                        <a:effectLst/>
                      </a:endParaRPr>
                    </a:p>
                  </a:txBody>
                  <a:tcP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38. Malachi </a:t>
                      </a:r>
                      <a:endParaRPr lang="en-ZA" sz="1800">
                        <a:effectLst/>
                      </a:endParaRPr>
                    </a:p>
                  </a:txBody>
                  <a:tcP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433–424 </a:t>
                      </a:r>
                      <a:r>
                        <a:rPr lang="en-ZA" sz="1800" dirty="0" err="1">
                          <a:effectLst/>
                        </a:rPr>
                        <a:t>b.c.</a:t>
                      </a:r>
                      <a:r>
                        <a:rPr lang="en-ZA" sz="1800" dirty="0">
                          <a:effectLst/>
                        </a:rPr>
                        <a:t> </a:t>
                      </a:r>
                      <a:endParaRPr lang="en-ZA" sz="1800" dirty="0">
                        <a:effectLst/>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smtClean="0">
                          <a:effectLst/>
                        </a:rPr>
                        <a:t>        Malachi </a:t>
                      </a:r>
                      <a:endParaRPr lang="en-ZA" sz="1800" dirty="0">
                        <a:effectLst/>
                      </a:endParaRPr>
                    </a:p>
                  </a:txBody>
                  <a:tcP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39. Nehemiah </a:t>
                      </a:r>
                      <a:endParaRPr lang="en-ZA" sz="1800">
                        <a:effectLst/>
                      </a:endParaRPr>
                    </a:p>
                  </a:txBody>
                  <a:tcP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424–400 </a:t>
                      </a:r>
                      <a:r>
                        <a:rPr lang="en-ZA" sz="1800" dirty="0" err="1">
                          <a:effectLst/>
                        </a:rPr>
                        <a:t>b.c.</a:t>
                      </a:r>
                      <a:r>
                        <a:rPr lang="en-ZA" sz="1800" dirty="0">
                          <a:effectLst/>
                        </a:rPr>
                        <a:t> </a:t>
                      </a:r>
                      <a:endParaRPr lang="en-ZA" sz="1800" dirty="0">
                        <a:effectLst/>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smtClean="0">
                          <a:effectLst/>
                        </a:rPr>
                        <a:t>         Ezra </a:t>
                      </a:r>
                      <a:endParaRPr lang="en-ZA" sz="1800" dirty="0">
                        <a:effectLst/>
                      </a:endParaRPr>
                    </a:p>
                  </a:txBody>
                  <a:tcP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3" name="Table 2"/>
          <p:cNvGraphicFramePr>
            <a:graphicFrameLocks noGrp="1"/>
          </p:cNvGraphicFramePr>
          <p:nvPr/>
        </p:nvGraphicFramePr>
        <p:xfrm>
          <a:off x="334853" y="138493"/>
          <a:ext cx="11714920" cy="4246592"/>
        </p:xfrm>
        <a:graphic>
          <a:graphicData uri="http://schemas.openxmlformats.org/drawingml/2006/table">
            <a:tbl>
              <a:tblPr/>
              <a:tblGrid>
                <a:gridCol w="3794305"/>
                <a:gridCol w="4537358"/>
                <a:gridCol w="3383257"/>
              </a:tblGrid>
              <a:tr h="0">
                <a:tc>
                  <a:txBody>
                    <a:bodyPr/>
                    <a:lstStyle/>
                    <a:p>
                      <a:pPr fontAlgn="t"/>
                      <a:r>
                        <a:rPr lang="en-ZA" sz="1800" dirty="0">
                          <a:effectLst/>
                        </a:rPr>
                        <a:t>21. Micah </a:t>
                      </a:r>
                      <a:endParaRPr lang="en-ZA" sz="1800" dirty="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735–710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Micah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22. Isaiah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700–681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Isaiah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23. Nahum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a:effectLst/>
                        </a:rPr>
                        <a:t>c. 650 b.c. </a:t>
                      </a:r>
                      <a:endParaRPr lang="en-ZA" sz="180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Nahum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24. Zephaniah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635–625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Zephaniah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25. Habakkuk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615–605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Habakkuk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26. Ezekiel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590–570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Ezekiel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27. Lamentations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a:effectLst/>
                        </a:rPr>
                        <a:t>586 b.c. </a:t>
                      </a:r>
                      <a:endParaRPr lang="en-ZA" sz="180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Jeremiah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28. Jeremiah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586–570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Jeremiah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29. 1 Kings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561–538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Anonymous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30. 2 Kings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a:effectLst/>
                        </a:rPr>
                        <a:t>561–538 b.c. </a:t>
                      </a:r>
                      <a:endParaRPr lang="en-ZA" sz="180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Anonymous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dirty="0">
                          <a:effectLst/>
                        </a:rPr>
                        <a:t>31. Daniel </a:t>
                      </a:r>
                      <a:endParaRPr lang="en-ZA" sz="1800" dirty="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a:effectLst/>
                        </a:rPr>
                        <a:t>536–530 b.c. </a:t>
                      </a:r>
                      <a:endParaRPr lang="en-ZA" sz="180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Daniel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32. Haggai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a:effectLst/>
                        </a:rPr>
                        <a:t>c. 520 b.c. </a:t>
                      </a:r>
                      <a:endParaRPr lang="en-ZA" sz="180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Haggai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33. Zechariah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a:effectLst/>
                        </a:rPr>
                        <a:t>480–470 b.c. </a:t>
                      </a:r>
                      <a:endParaRPr lang="en-ZA" sz="180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1800" dirty="0">
                          <a:effectLst/>
                        </a:rPr>
                        <a:t>Zechariah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fontAlgn="t"/>
                      <a:r>
                        <a:rPr lang="en-ZA" sz="1800">
                          <a:effectLst/>
                        </a:rPr>
                        <a:t>34. Ezra </a:t>
                      </a:r>
                      <a:endParaRPr lang="en-ZA" sz="1800">
                        <a:effectLst/>
                      </a:endParaRPr>
                    </a:p>
                  </a:txBody>
                  <a:tcPr marL="29009" marR="29009" marT="14504" marB="1450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fontAlgn="t"/>
                      <a:r>
                        <a:rPr lang="en-ZA" sz="1800" dirty="0">
                          <a:effectLst/>
                        </a:rPr>
                        <a:t>457–444 </a:t>
                      </a:r>
                      <a:r>
                        <a:rPr lang="en-ZA" sz="1800" dirty="0" err="1">
                          <a:effectLst/>
                        </a:rPr>
                        <a:t>b.c.</a:t>
                      </a:r>
                      <a:r>
                        <a:rPr lang="en-ZA" sz="1800" dirty="0">
                          <a:effectLst/>
                        </a:rPr>
                        <a:t> </a:t>
                      </a:r>
                      <a:endParaRPr lang="en-ZA" sz="1800" dirty="0">
                        <a:effectLst/>
                      </a:endParaRPr>
                    </a:p>
                  </a:txBody>
                  <a:tcPr marL="29009" marR="29009" marT="14504" marB="14504">
                    <a:lnL>
                      <a:noFill/>
                    </a:lnL>
                    <a:lnR>
                      <a:noFill/>
                    </a:lnR>
                    <a:lnT w="12700" cap="flat" cmpd="sng" algn="ctr">
                      <a:solidFill>
                        <a:srgbClr val="000000"/>
                      </a:solidFill>
                      <a:prstDash val="solid"/>
                      <a:round/>
                      <a:headEnd type="none" w="med" len="med"/>
                      <a:tailEnd type="none" w="med" len="med"/>
                    </a:lnT>
                    <a:lnB>
                      <a:noFill/>
                    </a:lnB>
                  </a:tcPr>
                </a:tc>
                <a:tc>
                  <a:txBody>
                    <a:bodyPr/>
                    <a:lstStyle/>
                    <a:p>
                      <a:pPr fontAlgn="t"/>
                      <a:r>
                        <a:rPr lang="en-ZA" sz="1800" dirty="0">
                          <a:effectLst/>
                        </a:rPr>
                        <a:t>Ezra </a:t>
                      </a:r>
                      <a:endParaRPr lang="en-ZA" sz="1800" dirty="0">
                        <a:effectLst/>
                      </a:endParaRPr>
                    </a:p>
                  </a:txBody>
                  <a:tcPr marL="29009" marR="29009" marT="14504" marB="1450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6518" y="1120462"/>
            <a:ext cx="11178862" cy="1569660"/>
          </a:xfrm>
          <a:prstGeom prst="rect">
            <a:avLst/>
          </a:prstGeom>
          <a:noFill/>
        </p:spPr>
        <p:txBody>
          <a:bodyPr wrap="square" rtlCol="0">
            <a:spAutoFit/>
          </a:bodyPr>
          <a:lstStyle/>
          <a:p>
            <a:r>
              <a:rPr lang="en-US" sz="9600" dirty="0" smtClean="0"/>
              <a:t>Importance of Israel </a:t>
            </a:r>
            <a:endParaRPr lang="en-ZA" sz="9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3324542" y="0"/>
            <a:ext cx="5542916" cy="6858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5910" y="978794"/>
            <a:ext cx="11887199" cy="1107996"/>
          </a:xfrm>
          <a:prstGeom prst="rect">
            <a:avLst/>
          </a:prstGeom>
          <a:noFill/>
        </p:spPr>
        <p:txBody>
          <a:bodyPr wrap="square" rtlCol="0">
            <a:spAutoFit/>
          </a:bodyPr>
          <a:lstStyle/>
          <a:p>
            <a:pPr algn="ctr"/>
            <a:r>
              <a:rPr lang="en-US" sz="6600" dirty="0" smtClean="0"/>
              <a:t>Importance of Jesus in the OT</a:t>
            </a:r>
            <a:endParaRPr lang="en-ZA" sz="6600" dirty="0"/>
          </a:p>
        </p:txBody>
      </p:sp>
      <p:sp>
        <p:nvSpPr>
          <p:cNvPr id="3" name="TextBox 2"/>
          <p:cNvSpPr txBox="1"/>
          <p:nvPr/>
        </p:nvSpPr>
        <p:spPr>
          <a:xfrm>
            <a:off x="283335" y="2485623"/>
            <a:ext cx="11719774" cy="830997"/>
          </a:xfrm>
          <a:prstGeom prst="rect">
            <a:avLst/>
          </a:prstGeom>
          <a:noFill/>
        </p:spPr>
        <p:txBody>
          <a:bodyPr wrap="square" rtlCol="0">
            <a:spAutoFit/>
          </a:bodyPr>
          <a:lstStyle/>
          <a:p>
            <a:pPr algn="ctr"/>
            <a:r>
              <a:rPr lang="en-US" sz="4800" dirty="0" smtClean="0"/>
              <a:t>Fulfilling the Sacrifices , Offerings and Feasts </a:t>
            </a:r>
            <a:endParaRPr lang="en-ZA" sz="4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708337" y="128789"/>
          <a:ext cx="10972801" cy="6991306"/>
        </p:xfrm>
        <a:graphic>
          <a:graphicData uri="http://schemas.openxmlformats.org/drawingml/2006/table">
            <a:tbl>
              <a:tblPr/>
              <a:tblGrid>
                <a:gridCol w="3400392"/>
                <a:gridCol w="3400392"/>
                <a:gridCol w="4172017"/>
              </a:tblGrid>
              <a:tr h="503267">
                <a:tc gridSpan="3">
                  <a:txBody>
                    <a:bodyPr/>
                    <a:lstStyle/>
                    <a:p>
                      <a:pPr algn="ctr">
                        <a:lnSpc>
                          <a:spcPct val="115000"/>
                        </a:lnSpc>
                        <a:spcAft>
                          <a:spcPts val="0"/>
                        </a:spcAft>
                      </a:pPr>
                      <a:r>
                        <a:rPr lang="en-ZA" sz="1800" b="1" dirty="0">
                          <a:effectLst/>
                          <a:latin typeface="Arial" panose="020B0604020202020204" pitchFamily="34" charset="0"/>
                          <a:ea typeface="Arial" panose="020B0604020202020204" pitchFamily="34" charset="0"/>
                        </a:rPr>
                        <a:t>Old Testament Sacrifices Compared to Christ’s Sacrifice</a:t>
                      </a:r>
                      <a:endParaRPr lang="en-ZA" sz="1800" dirty="0">
                        <a:effectLst/>
                        <a:latin typeface="Arial" panose="020B0604020202020204" pitchFamily="34" charset="0"/>
                        <a:ea typeface="Arial" panose="020B0604020202020204" pitchFamily="34" charset="0"/>
                      </a:endParaRPr>
                    </a:p>
                  </a:txBody>
                  <a:tcPr marL="54016" marR="54016" marT="99029" marB="9902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r>
              <a:tr h="503267">
                <a:tc>
                  <a:txBody>
                    <a:bodyPr/>
                    <a:lstStyle/>
                    <a:p>
                      <a:pPr algn="ctr">
                        <a:lnSpc>
                          <a:spcPct val="115000"/>
                        </a:lnSpc>
                        <a:spcAft>
                          <a:spcPts val="0"/>
                        </a:spcAft>
                      </a:pPr>
                      <a:r>
                        <a:rPr lang="en-ZA" sz="1800" u="sng">
                          <a:solidFill>
                            <a:srgbClr val="3E5D6F"/>
                          </a:solidFill>
                          <a:effectLst/>
                          <a:latin typeface="Arial" panose="020B0604020202020204" pitchFamily="34" charset="0"/>
                          <a:ea typeface="Arial" panose="020B0604020202020204" pitchFamily="34" charset="0"/>
                        </a:rPr>
                        <a:t>Leviticus</a:t>
                      </a:r>
                      <a:endParaRPr lang="en-ZA" sz="1800">
                        <a:effectLst/>
                        <a:latin typeface="Arial" panose="020B0604020202020204" pitchFamily="34" charset="0"/>
                        <a:ea typeface="Arial" panose="020B0604020202020204" pitchFamily="34" charset="0"/>
                      </a:endParaRPr>
                    </a:p>
                  </a:txBody>
                  <a:tcPr marL="54016" marR="54016" marT="99029" marB="99029">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dirty="0">
                          <a:effectLst/>
                          <a:latin typeface="Arial" panose="020B0604020202020204" pitchFamily="34" charset="0"/>
                          <a:ea typeface="Arial" panose="020B0604020202020204" pitchFamily="34" charset="0"/>
                        </a:rPr>
                        <a:t> </a:t>
                      </a:r>
                      <a:endParaRPr lang="en-ZA" sz="1800" dirty="0">
                        <a:effectLst/>
                        <a:latin typeface="Arial" panose="020B0604020202020204" pitchFamily="34" charset="0"/>
                        <a:ea typeface="Arial" panose="020B0604020202020204" pitchFamily="34" charset="0"/>
                      </a:endParaRPr>
                    </a:p>
                  </a:txBody>
                  <a:tcPr marL="54016" marR="54016" marT="99029" marB="99029">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800" u="sng">
                          <a:solidFill>
                            <a:srgbClr val="3E5D6F"/>
                          </a:solidFill>
                          <a:effectLst/>
                          <a:latin typeface="Arial" panose="020B0604020202020204" pitchFamily="34" charset="0"/>
                          <a:ea typeface="Arial" panose="020B0604020202020204" pitchFamily="34" charset="0"/>
                        </a:rPr>
                        <a:t>Hebrews</a:t>
                      </a:r>
                      <a:endParaRPr lang="en-ZA" sz="1800">
                        <a:effectLst/>
                        <a:latin typeface="Arial" panose="020B0604020202020204" pitchFamily="34" charset="0"/>
                        <a:ea typeface="Arial" panose="020B0604020202020204" pitchFamily="34" charset="0"/>
                      </a:endParaRPr>
                    </a:p>
                  </a:txBody>
                  <a:tcPr marL="54016" marR="54016" marT="99029" marB="99029">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3267">
                <a:tc>
                  <a:txBody>
                    <a:bodyPr/>
                    <a:lstStyle/>
                    <a:p>
                      <a:pPr>
                        <a:lnSpc>
                          <a:spcPct val="115000"/>
                        </a:lnSpc>
                        <a:spcAft>
                          <a:spcPts val="0"/>
                        </a:spcAft>
                      </a:pPr>
                      <a:r>
                        <a:rPr lang="en-ZA" sz="1800">
                          <a:effectLst/>
                          <a:latin typeface="Arial" panose="020B0604020202020204" pitchFamily="34" charset="0"/>
                          <a:ea typeface="Arial" panose="020B0604020202020204" pitchFamily="34" charset="0"/>
                        </a:rPr>
                        <a:t>1. Old Covenant (temporary)</a:t>
                      </a:r>
                      <a:endParaRPr lang="en-ZA" sz="1800">
                        <a:effectLst/>
                        <a:latin typeface="Arial" panose="020B0604020202020204" pitchFamily="34" charset="0"/>
                        <a:ea typeface="Arial" panose="020B0604020202020204" pitchFamily="34" charset="0"/>
                      </a:endParaRPr>
                    </a:p>
                  </a:txBody>
                  <a:tcPr marL="54016" marR="54016" marT="99029" marB="99029">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u="sng" dirty="0">
                          <a:solidFill>
                            <a:srgbClr val="3E5D6F"/>
                          </a:solidFill>
                          <a:effectLst/>
                          <a:latin typeface="Arial" panose="020B0604020202020204" pitchFamily="34" charset="0"/>
                          <a:ea typeface="Arial" panose="020B0604020202020204" pitchFamily="34" charset="0"/>
                        </a:rPr>
                        <a:t>Heb. 7:22; 8:6, 13; 10:20</a:t>
                      </a:r>
                      <a:endParaRPr lang="en-ZA" sz="1800" dirty="0">
                        <a:effectLst/>
                        <a:latin typeface="Arial" panose="020B0604020202020204" pitchFamily="34" charset="0"/>
                        <a:ea typeface="Arial" panose="020B0604020202020204" pitchFamily="34" charset="0"/>
                      </a:endParaRPr>
                    </a:p>
                  </a:txBody>
                  <a:tcPr marL="54016" marR="54016" marT="99029" marB="99029">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a:effectLst/>
                          <a:latin typeface="Arial" panose="020B0604020202020204" pitchFamily="34" charset="0"/>
                          <a:ea typeface="Arial" panose="020B0604020202020204" pitchFamily="34" charset="0"/>
                        </a:rPr>
                        <a:t>1. New Covenant (permanent)</a:t>
                      </a:r>
                      <a:endParaRPr lang="en-ZA" sz="1800">
                        <a:effectLst/>
                        <a:latin typeface="Arial" panose="020B0604020202020204" pitchFamily="34" charset="0"/>
                        <a:ea typeface="Arial" panose="020B0604020202020204" pitchFamily="34" charset="0"/>
                      </a:endParaRPr>
                    </a:p>
                  </a:txBody>
                  <a:tcPr marL="54016" marR="54016" marT="99029" marB="99029">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3267">
                <a:tc>
                  <a:txBody>
                    <a:bodyPr/>
                    <a:lstStyle/>
                    <a:p>
                      <a:pPr>
                        <a:lnSpc>
                          <a:spcPct val="115000"/>
                        </a:lnSpc>
                        <a:spcAft>
                          <a:spcPts val="0"/>
                        </a:spcAft>
                      </a:pPr>
                      <a:r>
                        <a:rPr lang="en-ZA" sz="1800">
                          <a:effectLst/>
                          <a:latin typeface="Arial" panose="020B0604020202020204" pitchFamily="34" charset="0"/>
                          <a:ea typeface="Arial" panose="020B0604020202020204" pitchFamily="34" charset="0"/>
                        </a:rPr>
                        <a:t>2. Obsolete promises</a:t>
                      </a:r>
                      <a:endParaRPr lang="en-ZA" sz="1800">
                        <a:effectLst/>
                        <a:latin typeface="Arial" panose="020B0604020202020204" pitchFamily="34" charset="0"/>
                        <a:ea typeface="Arial" panose="020B0604020202020204" pitchFamily="34" charset="0"/>
                      </a:endParaRPr>
                    </a:p>
                  </a:txBody>
                  <a:tcPr marL="54016" marR="54016" marT="99029" marB="99029">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u="sng" dirty="0">
                          <a:solidFill>
                            <a:srgbClr val="3E5D6F"/>
                          </a:solidFill>
                          <a:effectLst/>
                          <a:latin typeface="Arial" panose="020B0604020202020204" pitchFamily="34" charset="0"/>
                          <a:ea typeface="Arial" panose="020B0604020202020204" pitchFamily="34" charset="0"/>
                        </a:rPr>
                        <a:t>Heb. 8:6–13</a:t>
                      </a:r>
                      <a:endParaRPr lang="en-ZA" sz="1800" dirty="0">
                        <a:effectLst/>
                        <a:latin typeface="Arial" panose="020B0604020202020204" pitchFamily="34" charset="0"/>
                        <a:ea typeface="Arial" panose="020B0604020202020204" pitchFamily="34" charset="0"/>
                      </a:endParaRPr>
                    </a:p>
                  </a:txBody>
                  <a:tcPr marL="54016" marR="54016" marT="99029" marB="99029">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dirty="0">
                          <a:effectLst/>
                          <a:latin typeface="Arial" panose="020B0604020202020204" pitchFamily="34" charset="0"/>
                          <a:ea typeface="Arial" panose="020B0604020202020204" pitchFamily="34" charset="0"/>
                        </a:rPr>
                        <a:t>2. Better promises</a:t>
                      </a:r>
                      <a:endParaRPr lang="en-ZA" sz="1800" dirty="0">
                        <a:effectLst/>
                        <a:latin typeface="Arial" panose="020B0604020202020204" pitchFamily="34" charset="0"/>
                        <a:ea typeface="Arial" panose="020B0604020202020204" pitchFamily="34" charset="0"/>
                      </a:endParaRPr>
                    </a:p>
                  </a:txBody>
                  <a:tcPr marL="54016" marR="54016" marT="99029" marB="99029">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3267">
                <a:tc>
                  <a:txBody>
                    <a:bodyPr/>
                    <a:lstStyle/>
                    <a:p>
                      <a:pPr>
                        <a:lnSpc>
                          <a:spcPct val="115000"/>
                        </a:lnSpc>
                        <a:spcAft>
                          <a:spcPts val="0"/>
                        </a:spcAft>
                      </a:pPr>
                      <a:r>
                        <a:rPr lang="en-ZA" sz="1800">
                          <a:effectLst/>
                          <a:latin typeface="Arial" panose="020B0604020202020204" pitchFamily="34" charset="0"/>
                          <a:ea typeface="Arial" panose="020B0604020202020204" pitchFamily="34" charset="0"/>
                        </a:rPr>
                        <a:t>3. A shadow</a:t>
                      </a:r>
                      <a:endParaRPr lang="en-ZA" sz="1800">
                        <a:effectLst/>
                        <a:latin typeface="Arial" panose="020B0604020202020204" pitchFamily="34" charset="0"/>
                        <a:ea typeface="Arial" panose="020B0604020202020204" pitchFamily="34" charset="0"/>
                      </a:endParaRPr>
                    </a:p>
                  </a:txBody>
                  <a:tcPr marL="54016" marR="54016" marT="99029" marB="99029">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u="sng" dirty="0">
                          <a:solidFill>
                            <a:srgbClr val="3E5D6F"/>
                          </a:solidFill>
                          <a:effectLst/>
                          <a:latin typeface="Arial" panose="020B0604020202020204" pitchFamily="34" charset="0"/>
                          <a:ea typeface="Arial" panose="020B0604020202020204" pitchFamily="34" charset="0"/>
                        </a:rPr>
                        <a:t>Heb. 8:5; 9:23–24; 10:1</a:t>
                      </a:r>
                      <a:endParaRPr lang="en-ZA" sz="1800" dirty="0">
                        <a:effectLst/>
                        <a:latin typeface="Arial" panose="020B0604020202020204" pitchFamily="34" charset="0"/>
                        <a:ea typeface="Arial" panose="020B0604020202020204" pitchFamily="34" charset="0"/>
                      </a:endParaRPr>
                    </a:p>
                  </a:txBody>
                  <a:tcPr marL="54016" marR="54016" marT="99029" marB="99029">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a:effectLst/>
                          <a:latin typeface="Arial" panose="020B0604020202020204" pitchFamily="34" charset="0"/>
                          <a:ea typeface="Arial" panose="020B0604020202020204" pitchFamily="34" charset="0"/>
                        </a:rPr>
                        <a:t>3. The reality</a:t>
                      </a:r>
                      <a:endParaRPr lang="en-ZA" sz="1800">
                        <a:effectLst/>
                        <a:latin typeface="Arial" panose="020B0604020202020204" pitchFamily="34" charset="0"/>
                        <a:ea typeface="Arial" panose="020B0604020202020204" pitchFamily="34" charset="0"/>
                      </a:endParaRPr>
                    </a:p>
                  </a:txBody>
                  <a:tcPr marL="54016" marR="54016" marT="99029" marB="99029">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3267">
                <a:tc>
                  <a:txBody>
                    <a:bodyPr/>
                    <a:lstStyle/>
                    <a:p>
                      <a:pPr>
                        <a:lnSpc>
                          <a:spcPct val="115000"/>
                        </a:lnSpc>
                        <a:spcAft>
                          <a:spcPts val="0"/>
                        </a:spcAft>
                      </a:pPr>
                      <a:r>
                        <a:rPr lang="en-ZA" sz="1800">
                          <a:effectLst/>
                          <a:latin typeface="Arial" panose="020B0604020202020204" pitchFamily="34" charset="0"/>
                          <a:ea typeface="Arial" panose="020B0604020202020204" pitchFamily="34" charset="0"/>
                        </a:rPr>
                        <a:t>4. Aaronic priesthood (many)</a:t>
                      </a:r>
                      <a:endParaRPr lang="en-ZA" sz="1800">
                        <a:effectLst/>
                        <a:latin typeface="Arial" panose="020B0604020202020204" pitchFamily="34" charset="0"/>
                        <a:ea typeface="Arial" panose="020B0604020202020204" pitchFamily="34" charset="0"/>
                      </a:endParaRPr>
                    </a:p>
                  </a:txBody>
                  <a:tcPr marL="54016" marR="54016" marT="99029" marB="99029">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u="sng" dirty="0">
                          <a:solidFill>
                            <a:srgbClr val="3E5D6F"/>
                          </a:solidFill>
                          <a:effectLst/>
                          <a:latin typeface="Arial" panose="020B0604020202020204" pitchFamily="34" charset="0"/>
                          <a:ea typeface="Arial" panose="020B0604020202020204" pitchFamily="34" charset="0"/>
                        </a:rPr>
                        <a:t>Heb. 6:19–7:25</a:t>
                      </a:r>
                      <a:endParaRPr lang="en-ZA" sz="1800" dirty="0">
                        <a:effectLst/>
                        <a:latin typeface="Arial" panose="020B0604020202020204" pitchFamily="34" charset="0"/>
                        <a:ea typeface="Arial" panose="020B0604020202020204" pitchFamily="34" charset="0"/>
                      </a:endParaRPr>
                    </a:p>
                  </a:txBody>
                  <a:tcPr marL="54016" marR="54016" marT="99029" marB="99029">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a:effectLst/>
                          <a:latin typeface="Arial" panose="020B0604020202020204" pitchFamily="34" charset="0"/>
                          <a:ea typeface="Arial" panose="020B0604020202020204" pitchFamily="34" charset="0"/>
                        </a:rPr>
                        <a:t>4. Melchizedekian priesthood (one)</a:t>
                      </a:r>
                      <a:endParaRPr lang="en-ZA" sz="1800">
                        <a:effectLst/>
                        <a:latin typeface="Arial" panose="020B0604020202020204" pitchFamily="34" charset="0"/>
                        <a:ea typeface="Arial" panose="020B0604020202020204" pitchFamily="34" charset="0"/>
                      </a:endParaRPr>
                    </a:p>
                  </a:txBody>
                  <a:tcPr marL="54016" marR="54016" marT="99029" marB="99029">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3267">
                <a:tc>
                  <a:txBody>
                    <a:bodyPr/>
                    <a:lstStyle/>
                    <a:p>
                      <a:pPr>
                        <a:lnSpc>
                          <a:spcPct val="115000"/>
                        </a:lnSpc>
                        <a:spcAft>
                          <a:spcPts val="0"/>
                        </a:spcAft>
                      </a:pPr>
                      <a:r>
                        <a:rPr lang="en-ZA" sz="1800">
                          <a:effectLst/>
                          <a:latin typeface="Arial" panose="020B0604020202020204" pitchFamily="34" charset="0"/>
                          <a:ea typeface="Arial" panose="020B0604020202020204" pitchFamily="34" charset="0"/>
                        </a:rPr>
                        <a:t>5. Sinful priesthood</a:t>
                      </a:r>
                      <a:endParaRPr lang="en-ZA" sz="1800">
                        <a:effectLst/>
                        <a:latin typeface="Arial" panose="020B0604020202020204" pitchFamily="34" charset="0"/>
                        <a:ea typeface="Arial" panose="020B0604020202020204" pitchFamily="34" charset="0"/>
                      </a:endParaRPr>
                    </a:p>
                  </a:txBody>
                  <a:tcPr marL="54016" marR="54016" marT="99029" marB="99029">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u="sng" dirty="0">
                          <a:solidFill>
                            <a:srgbClr val="3E5D6F"/>
                          </a:solidFill>
                          <a:effectLst/>
                          <a:latin typeface="Arial" panose="020B0604020202020204" pitchFamily="34" charset="0"/>
                          <a:ea typeface="Arial" panose="020B0604020202020204" pitchFamily="34" charset="0"/>
                        </a:rPr>
                        <a:t>Heb. 7:26, 27; 9:7</a:t>
                      </a:r>
                      <a:endParaRPr lang="en-ZA" sz="1800" dirty="0">
                        <a:effectLst/>
                        <a:latin typeface="Arial" panose="020B0604020202020204" pitchFamily="34" charset="0"/>
                        <a:ea typeface="Arial" panose="020B0604020202020204" pitchFamily="34" charset="0"/>
                      </a:endParaRPr>
                    </a:p>
                  </a:txBody>
                  <a:tcPr marL="54016" marR="54016" marT="99029" marB="99029">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a:effectLst/>
                          <a:latin typeface="Arial" panose="020B0604020202020204" pitchFamily="34" charset="0"/>
                          <a:ea typeface="Arial" panose="020B0604020202020204" pitchFamily="34" charset="0"/>
                        </a:rPr>
                        <a:t>5. Sinless priest</a:t>
                      </a:r>
                      <a:endParaRPr lang="en-ZA" sz="1800">
                        <a:effectLst/>
                        <a:latin typeface="Arial" panose="020B0604020202020204" pitchFamily="34" charset="0"/>
                        <a:ea typeface="Arial" panose="020B0604020202020204" pitchFamily="34" charset="0"/>
                      </a:endParaRPr>
                    </a:p>
                  </a:txBody>
                  <a:tcPr marL="54016" marR="54016" marT="99029" marB="99029">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3267">
                <a:tc>
                  <a:txBody>
                    <a:bodyPr/>
                    <a:lstStyle/>
                    <a:p>
                      <a:pPr>
                        <a:lnSpc>
                          <a:spcPct val="115000"/>
                        </a:lnSpc>
                        <a:spcAft>
                          <a:spcPts val="0"/>
                        </a:spcAft>
                      </a:pPr>
                      <a:r>
                        <a:rPr lang="en-ZA" sz="1800">
                          <a:effectLst/>
                          <a:latin typeface="Arial" panose="020B0604020202020204" pitchFamily="34" charset="0"/>
                          <a:ea typeface="Arial" panose="020B0604020202020204" pitchFamily="34" charset="0"/>
                        </a:rPr>
                        <a:t>6. Limited-by-death priesthood</a:t>
                      </a:r>
                      <a:endParaRPr lang="en-ZA" sz="1800">
                        <a:effectLst/>
                        <a:latin typeface="Arial" panose="020B0604020202020204" pitchFamily="34" charset="0"/>
                        <a:ea typeface="Arial" panose="020B0604020202020204" pitchFamily="34" charset="0"/>
                      </a:endParaRPr>
                    </a:p>
                  </a:txBody>
                  <a:tcPr marL="54016" marR="54016" marT="99029" marB="99029">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u="sng" dirty="0">
                          <a:solidFill>
                            <a:srgbClr val="3E5D6F"/>
                          </a:solidFill>
                          <a:effectLst/>
                          <a:latin typeface="Arial" panose="020B0604020202020204" pitchFamily="34" charset="0"/>
                          <a:ea typeface="Arial" panose="020B0604020202020204" pitchFamily="34" charset="0"/>
                        </a:rPr>
                        <a:t>Heb. 7:16, 17, 23, 24</a:t>
                      </a:r>
                      <a:endParaRPr lang="en-ZA" sz="1800" dirty="0">
                        <a:effectLst/>
                        <a:latin typeface="Arial" panose="020B0604020202020204" pitchFamily="34" charset="0"/>
                        <a:ea typeface="Arial" panose="020B0604020202020204" pitchFamily="34" charset="0"/>
                      </a:endParaRPr>
                    </a:p>
                  </a:txBody>
                  <a:tcPr marL="54016" marR="54016" marT="99029" marB="99029">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a:effectLst/>
                          <a:latin typeface="Arial" panose="020B0604020202020204" pitchFamily="34" charset="0"/>
                          <a:ea typeface="Arial" panose="020B0604020202020204" pitchFamily="34" charset="0"/>
                        </a:rPr>
                        <a:t>6. Forever priesthood</a:t>
                      </a:r>
                      <a:endParaRPr lang="en-ZA" sz="1800">
                        <a:effectLst/>
                        <a:latin typeface="Arial" panose="020B0604020202020204" pitchFamily="34" charset="0"/>
                        <a:ea typeface="Arial" panose="020B0604020202020204" pitchFamily="34" charset="0"/>
                      </a:endParaRPr>
                    </a:p>
                  </a:txBody>
                  <a:tcPr marL="54016" marR="54016" marT="99029" marB="99029">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3267">
                <a:tc>
                  <a:txBody>
                    <a:bodyPr/>
                    <a:lstStyle/>
                    <a:p>
                      <a:pPr>
                        <a:lnSpc>
                          <a:spcPct val="115000"/>
                        </a:lnSpc>
                        <a:spcAft>
                          <a:spcPts val="0"/>
                        </a:spcAft>
                      </a:pPr>
                      <a:r>
                        <a:rPr lang="en-ZA" sz="1800">
                          <a:effectLst/>
                          <a:latin typeface="Arial" panose="020B0604020202020204" pitchFamily="34" charset="0"/>
                          <a:ea typeface="Arial" panose="020B0604020202020204" pitchFamily="34" charset="0"/>
                        </a:rPr>
                        <a:t>7. Daily sacrifices</a:t>
                      </a:r>
                      <a:endParaRPr lang="en-ZA" sz="1800">
                        <a:effectLst/>
                        <a:latin typeface="Arial" panose="020B0604020202020204" pitchFamily="34" charset="0"/>
                        <a:ea typeface="Arial" panose="020B0604020202020204" pitchFamily="34" charset="0"/>
                      </a:endParaRPr>
                    </a:p>
                  </a:txBody>
                  <a:tcPr marL="54016" marR="54016" marT="99029" marB="99029">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u="sng">
                          <a:solidFill>
                            <a:srgbClr val="3E5D6F"/>
                          </a:solidFill>
                          <a:effectLst/>
                          <a:latin typeface="Arial" panose="020B0604020202020204" pitchFamily="34" charset="0"/>
                          <a:ea typeface="Arial" panose="020B0604020202020204" pitchFamily="34" charset="0"/>
                        </a:rPr>
                        <a:t>Heb. 7:27; 9:12, 25, 26; 10:9, 10, 12</a:t>
                      </a:r>
                      <a:endParaRPr lang="en-ZA" sz="1800">
                        <a:effectLst/>
                        <a:latin typeface="Arial" panose="020B0604020202020204" pitchFamily="34" charset="0"/>
                        <a:ea typeface="Arial" panose="020B0604020202020204" pitchFamily="34" charset="0"/>
                      </a:endParaRPr>
                    </a:p>
                  </a:txBody>
                  <a:tcPr marL="54016" marR="54016" marT="99029" marB="99029">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dirty="0">
                          <a:effectLst/>
                          <a:latin typeface="Arial" panose="020B0604020202020204" pitchFamily="34" charset="0"/>
                          <a:ea typeface="Arial" panose="020B0604020202020204" pitchFamily="34" charset="0"/>
                        </a:rPr>
                        <a:t>7. Once-for-all sacrifice</a:t>
                      </a:r>
                      <a:endParaRPr lang="en-ZA" sz="1800" dirty="0">
                        <a:effectLst/>
                        <a:latin typeface="Arial" panose="020B0604020202020204" pitchFamily="34" charset="0"/>
                        <a:ea typeface="Arial" panose="020B0604020202020204" pitchFamily="34" charset="0"/>
                      </a:endParaRPr>
                    </a:p>
                  </a:txBody>
                  <a:tcPr marL="54016" marR="54016" marT="99029" marB="99029">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3267">
                <a:tc>
                  <a:txBody>
                    <a:bodyPr/>
                    <a:lstStyle/>
                    <a:p>
                      <a:pPr>
                        <a:lnSpc>
                          <a:spcPct val="115000"/>
                        </a:lnSpc>
                        <a:spcAft>
                          <a:spcPts val="0"/>
                        </a:spcAft>
                      </a:pPr>
                      <a:r>
                        <a:rPr lang="en-ZA" sz="1800">
                          <a:effectLst/>
                          <a:latin typeface="Arial" panose="020B0604020202020204" pitchFamily="34" charset="0"/>
                          <a:ea typeface="Arial" panose="020B0604020202020204" pitchFamily="34" charset="0"/>
                        </a:rPr>
                        <a:t>8. Animal sacrifices</a:t>
                      </a:r>
                      <a:endParaRPr lang="en-ZA" sz="1800">
                        <a:effectLst/>
                        <a:latin typeface="Arial" panose="020B0604020202020204" pitchFamily="34" charset="0"/>
                        <a:ea typeface="Arial" panose="020B0604020202020204" pitchFamily="34" charset="0"/>
                      </a:endParaRPr>
                    </a:p>
                  </a:txBody>
                  <a:tcPr marL="54016" marR="54016" marT="99029" marB="99029">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u="sng">
                          <a:solidFill>
                            <a:srgbClr val="3E5D6F"/>
                          </a:solidFill>
                          <a:effectLst/>
                          <a:latin typeface="Arial" panose="020B0604020202020204" pitchFamily="34" charset="0"/>
                          <a:ea typeface="Arial" panose="020B0604020202020204" pitchFamily="34" charset="0"/>
                        </a:rPr>
                        <a:t>Heb. 9:11–15, 26; 10:4–10, 19</a:t>
                      </a:r>
                      <a:endParaRPr lang="en-ZA" sz="1800">
                        <a:effectLst/>
                        <a:latin typeface="Arial" panose="020B0604020202020204" pitchFamily="34" charset="0"/>
                        <a:ea typeface="Arial" panose="020B0604020202020204" pitchFamily="34" charset="0"/>
                      </a:endParaRPr>
                    </a:p>
                  </a:txBody>
                  <a:tcPr marL="54016" marR="54016" marT="99029" marB="99029">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dirty="0">
                          <a:effectLst/>
                          <a:latin typeface="Arial" panose="020B0604020202020204" pitchFamily="34" charset="0"/>
                          <a:ea typeface="Arial" panose="020B0604020202020204" pitchFamily="34" charset="0"/>
                        </a:rPr>
                        <a:t>8. Sacrifice of God’s Son</a:t>
                      </a:r>
                      <a:endParaRPr lang="en-ZA" sz="1800" dirty="0">
                        <a:effectLst/>
                        <a:latin typeface="Arial" panose="020B0604020202020204" pitchFamily="34" charset="0"/>
                        <a:ea typeface="Arial" panose="020B0604020202020204" pitchFamily="34" charset="0"/>
                      </a:endParaRPr>
                    </a:p>
                  </a:txBody>
                  <a:tcPr marL="54016" marR="54016" marT="99029" marB="99029">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3267">
                <a:tc>
                  <a:txBody>
                    <a:bodyPr/>
                    <a:lstStyle/>
                    <a:p>
                      <a:pPr>
                        <a:lnSpc>
                          <a:spcPct val="115000"/>
                        </a:lnSpc>
                        <a:spcAft>
                          <a:spcPts val="0"/>
                        </a:spcAft>
                      </a:pPr>
                      <a:r>
                        <a:rPr lang="en-ZA" sz="1800">
                          <a:effectLst/>
                          <a:latin typeface="Arial" panose="020B0604020202020204" pitchFamily="34" charset="0"/>
                          <a:ea typeface="Arial" panose="020B0604020202020204" pitchFamily="34" charset="0"/>
                        </a:rPr>
                        <a:t>9. Ongoing sacrifices</a:t>
                      </a:r>
                      <a:endParaRPr lang="en-ZA" sz="1800">
                        <a:effectLst/>
                        <a:latin typeface="Arial" panose="020B0604020202020204" pitchFamily="34" charset="0"/>
                        <a:ea typeface="Arial" panose="020B0604020202020204" pitchFamily="34" charset="0"/>
                      </a:endParaRPr>
                    </a:p>
                  </a:txBody>
                  <a:tcPr marL="54016" marR="54016" marT="99029" marB="99029">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u="sng">
                          <a:solidFill>
                            <a:srgbClr val="3E5D6F"/>
                          </a:solidFill>
                          <a:effectLst/>
                          <a:latin typeface="Arial" panose="020B0604020202020204" pitchFamily="34" charset="0"/>
                          <a:ea typeface="Arial" panose="020B0604020202020204" pitchFamily="34" charset="0"/>
                        </a:rPr>
                        <a:t>Heb. 10:11–14, 18</a:t>
                      </a:r>
                      <a:endParaRPr lang="en-ZA" sz="1800">
                        <a:effectLst/>
                        <a:latin typeface="Arial" panose="020B0604020202020204" pitchFamily="34" charset="0"/>
                        <a:ea typeface="Arial" panose="020B0604020202020204" pitchFamily="34" charset="0"/>
                      </a:endParaRPr>
                    </a:p>
                  </a:txBody>
                  <a:tcPr marL="54016" marR="54016" marT="99029" marB="99029">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dirty="0">
                          <a:effectLst/>
                          <a:latin typeface="Arial" panose="020B0604020202020204" pitchFamily="34" charset="0"/>
                          <a:ea typeface="Arial" panose="020B0604020202020204" pitchFamily="34" charset="0"/>
                        </a:rPr>
                        <a:t>9. Sacrifices no longer needed</a:t>
                      </a:r>
                      <a:endParaRPr lang="en-ZA" sz="1800" dirty="0">
                        <a:effectLst/>
                        <a:latin typeface="Arial" panose="020B0604020202020204" pitchFamily="34" charset="0"/>
                        <a:ea typeface="Arial" panose="020B0604020202020204" pitchFamily="34" charset="0"/>
                      </a:endParaRPr>
                    </a:p>
                  </a:txBody>
                  <a:tcPr marL="54016" marR="54016" marT="99029" marB="99029">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3267">
                <a:tc>
                  <a:txBody>
                    <a:bodyPr/>
                    <a:lstStyle/>
                    <a:p>
                      <a:pPr>
                        <a:lnSpc>
                          <a:spcPct val="115000"/>
                        </a:lnSpc>
                        <a:spcAft>
                          <a:spcPts val="0"/>
                        </a:spcAft>
                      </a:pPr>
                      <a:r>
                        <a:rPr lang="en-ZA" sz="1800">
                          <a:effectLst/>
                          <a:latin typeface="Arial" panose="020B0604020202020204" pitchFamily="34" charset="0"/>
                          <a:ea typeface="Arial" panose="020B0604020202020204" pitchFamily="34" charset="0"/>
                        </a:rPr>
                        <a:t>10. One year atonement</a:t>
                      </a:r>
                      <a:endParaRPr lang="en-ZA" sz="1800">
                        <a:effectLst/>
                        <a:latin typeface="Arial" panose="020B0604020202020204" pitchFamily="34" charset="0"/>
                        <a:ea typeface="Arial" panose="020B0604020202020204" pitchFamily="34" charset="0"/>
                      </a:endParaRPr>
                    </a:p>
                  </a:txBody>
                  <a:tcPr marL="54016" marR="54016" marT="99029" marB="99029">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u="sng">
                          <a:solidFill>
                            <a:srgbClr val="3E5D6F"/>
                          </a:solidFill>
                          <a:effectLst/>
                          <a:latin typeface="Arial" panose="020B0604020202020204" pitchFamily="34" charset="0"/>
                          <a:ea typeface="Arial" panose="020B0604020202020204" pitchFamily="34" charset="0"/>
                        </a:rPr>
                        <a:t>Heb. 7:25; 9:12, 15; 10:1–4, 12</a:t>
                      </a:r>
                      <a:endParaRPr lang="en-ZA" sz="1800">
                        <a:effectLst/>
                        <a:latin typeface="Arial" panose="020B0604020202020204" pitchFamily="34" charset="0"/>
                        <a:ea typeface="Arial" panose="020B0604020202020204" pitchFamily="34" charset="0"/>
                      </a:endParaRPr>
                    </a:p>
                  </a:txBody>
                  <a:tcPr marL="54016" marR="54016" marT="99029" marB="99029">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800" dirty="0">
                          <a:effectLst/>
                          <a:latin typeface="Arial" panose="020B0604020202020204" pitchFamily="34" charset="0"/>
                          <a:ea typeface="Arial" panose="020B0604020202020204" pitchFamily="34" charset="0"/>
                        </a:rPr>
                        <a:t>10. Eternal propitiation</a:t>
                      </a:r>
                      <a:endParaRPr lang="en-ZA" sz="1800" dirty="0">
                        <a:effectLst/>
                        <a:latin typeface="Arial" panose="020B0604020202020204" pitchFamily="34" charset="0"/>
                        <a:ea typeface="Arial" panose="020B0604020202020204" pitchFamily="34" charset="0"/>
                      </a:endParaRPr>
                    </a:p>
                  </a:txBody>
                  <a:tcPr marL="54016" marR="54016" marT="99029" marB="99029">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3267">
                <a:tc gridSpan="3">
                  <a:txBody>
                    <a:bodyPr/>
                    <a:lstStyle/>
                    <a:p>
                      <a:pPr>
                        <a:lnSpc>
                          <a:spcPct val="115000"/>
                        </a:lnSpc>
                        <a:spcAft>
                          <a:spcPts val="0"/>
                        </a:spcAft>
                      </a:pPr>
                      <a:r>
                        <a:rPr lang="en-ZA" sz="1800" dirty="0">
                          <a:effectLst/>
                          <a:latin typeface="Arial" panose="020B0604020202020204" pitchFamily="34" charset="0"/>
                          <a:ea typeface="Arial" panose="020B0604020202020204" pitchFamily="34" charset="0"/>
                        </a:rPr>
                        <a:t>© 1997 by Thomas Nelson, Inc.</a:t>
                      </a:r>
                      <a:endParaRPr lang="en-ZA" sz="1800" dirty="0">
                        <a:effectLst/>
                        <a:latin typeface="Arial" panose="020B0604020202020204" pitchFamily="34" charset="0"/>
                        <a:ea typeface="Arial" panose="020B0604020202020204" pitchFamily="34" charset="0"/>
                      </a:endParaRPr>
                    </a:p>
                  </a:txBody>
                  <a:tcPr marL="54016" marR="54016" marT="99029" marB="9902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57575" y="-278272"/>
          <a:ext cx="11681140" cy="7911122"/>
        </p:xfrm>
        <a:graphic>
          <a:graphicData uri="http://schemas.openxmlformats.org/drawingml/2006/table">
            <a:tbl>
              <a:tblPr/>
              <a:tblGrid>
                <a:gridCol w="2336228"/>
                <a:gridCol w="2336228"/>
                <a:gridCol w="2336228"/>
                <a:gridCol w="2336228"/>
                <a:gridCol w="2336228"/>
              </a:tblGrid>
              <a:tr h="697522">
                <a:tc gridSpan="5">
                  <a:txBody>
                    <a:bodyPr/>
                    <a:lstStyle/>
                    <a:p>
                      <a:pPr algn="ctr">
                        <a:lnSpc>
                          <a:spcPct val="115000"/>
                        </a:lnSpc>
                        <a:spcAft>
                          <a:spcPts val="0"/>
                        </a:spcAft>
                      </a:pPr>
                      <a:r>
                        <a:rPr lang="en-ZA" sz="2000" b="1" dirty="0">
                          <a:effectLst/>
                          <a:latin typeface="Arial" panose="020B0604020202020204" pitchFamily="34" charset="0"/>
                          <a:ea typeface="Arial" panose="020B0604020202020204" pitchFamily="34" charset="0"/>
                        </a:rPr>
                        <a:t>Christ in the Levitical Offerings</a:t>
                      </a:r>
                      <a:endParaRPr lang="en-ZA" sz="2000" dirty="0">
                        <a:effectLst/>
                        <a:latin typeface="Arial" panose="020B0604020202020204" pitchFamily="34" charset="0"/>
                        <a:ea typeface="Arial" panose="020B0604020202020204" pitchFamily="34" charset="0"/>
                      </a:endParaRPr>
                    </a:p>
                  </a:txBody>
                  <a:tcPr marL="76200" marR="76200" marT="139700" marB="1397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r>
              <a:tr h="616705">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 </a:t>
                      </a:r>
                      <a:endParaRPr lang="en-ZA" sz="2000" dirty="0">
                        <a:effectLst/>
                        <a:latin typeface="Arial" panose="020B0604020202020204" pitchFamily="34" charset="0"/>
                        <a:ea typeface="Arial" panose="020B0604020202020204" pitchFamily="34" charset="0"/>
                      </a:endParaRPr>
                    </a:p>
                  </a:txBody>
                  <a:tcPr marL="76200" marR="76200" marT="139700" marB="13970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2000" b="1">
                          <a:effectLst/>
                          <a:latin typeface="Arial" panose="020B0604020202020204" pitchFamily="34" charset="0"/>
                          <a:ea typeface="Arial" panose="020B0604020202020204" pitchFamily="34" charset="0"/>
                        </a:rPr>
                        <a:t>Offering</a:t>
                      </a:r>
                      <a:endParaRPr lang="en-ZA" sz="200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2000" b="1" dirty="0">
                          <a:effectLst/>
                          <a:latin typeface="Arial" panose="020B0604020202020204" pitchFamily="34" charset="0"/>
                          <a:ea typeface="Arial" panose="020B0604020202020204" pitchFamily="34" charset="0"/>
                        </a:rPr>
                        <a:t>Christ’s Provision</a:t>
                      </a:r>
                      <a:endParaRPr lang="en-ZA" sz="2000" dirty="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2000" b="1" dirty="0">
                          <a:effectLst/>
                          <a:latin typeface="Arial" panose="020B0604020202020204" pitchFamily="34" charset="0"/>
                          <a:ea typeface="Arial" panose="020B0604020202020204" pitchFamily="34" charset="0"/>
                        </a:rPr>
                        <a:t>Christ’s Character</a:t>
                      </a:r>
                      <a:endParaRPr lang="en-ZA" sz="2000" dirty="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2000" b="1">
                          <a:effectLst/>
                          <a:latin typeface="Arial" panose="020B0604020202020204" pitchFamily="34" charset="0"/>
                          <a:ea typeface="Arial" panose="020B0604020202020204" pitchFamily="34" charset="0"/>
                        </a:rPr>
                        <a:t> </a:t>
                      </a:r>
                      <a:endParaRPr lang="en-ZA" sz="2000">
                        <a:effectLst/>
                        <a:latin typeface="Arial" panose="020B0604020202020204" pitchFamily="34" charset="0"/>
                        <a:ea typeface="Arial" panose="020B0604020202020204" pitchFamily="34" charset="0"/>
                      </a:endParaRPr>
                    </a:p>
                  </a:txBody>
                  <a:tcPr marL="76200" marR="76200" marT="139700" marB="13970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5616">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1.</a:t>
                      </a:r>
                      <a:endParaRPr lang="en-ZA" sz="2000">
                        <a:effectLst/>
                        <a:latin typeface="Arial" panose="020B0604020202020204" pitchFamily="34" charset="0"/>
                        <a:ea typeface="Arial" panose="020B0604020202020204" pitchFamily="34" charset="0"/>
                      </a:endParaRPr>
                    </a:p>
                  </a:txBody>
                  <a:tcPr marL="76200" marR="76200" marT="139700" marB="13970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Burnt Offering</a:t>
                      </a:r>
                      <a:endParaRPr lang="en-ZA" sz="200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atonement</a:t>
                      </a:r>
                      <a:endParaRPr lang="en-ZA" sz="200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Christ’s sinless nature</a:t>
                      </a:r>
                      <a:endParaRPr lang="en-ZA" sz="2000" dirty="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u="sng">
                          <a:solidFill>
                            <a:srgbClr val="3E5D6F"/>
                          </a:solidFill>
                          <a:effectLst/>
                          <a:latin typeface="Arial" panose="020B0604020202020204" pitchFamily="34" charset="0"/>
                          <a:ea typeface="Arial" panose="020B0604020202020204" pitchFamily="34" charset="0"/>
                        </a:rPr>
                        <a:t>Lev. 1:3–17; 6:8–13</a:t>
                      </a:r>
                      <a:endParaRPr lang="en-ZA" sz="2000">
                        <a:effectLst/>
                        <a:latin typeface="Arial" panose="020B0604020202020204" pitchFamily="34" charset="0"/>
                        <a:ea typeface="Arial" panose="020B0604020202020204" pitchFamily="34" charset="0"/>
                      </a:endParaRPr>
                    </a:p>
                  </a:txBody>
                  <a:tcPr marL="76200" marR="76200" marT="139700" marB="13970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4529">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2.</a:t>
                      </a:r>
                      <a:endParaRPr lang="en-ZA" sz="2000">
                        <a:effectLst/>
                        <a:latin typeface="Arial" panose="020B0604020202020204" pitchFamily="34" charset="0"/>
                        <a:ea typeface="Arial" panose="020B0604020202020204" pitchFamily="34" charset="0"/>
                      </a:endParaRPr>
                    </a:p>
                  </a:txBody>
                  <a:tcPr marL="76200" marR="76200" marT="139700" marB="13970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Grain Offering</a:t>
                      </a:r>
                      <a:endParaRPr lang="en-ZA" sz="200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dedication</a:t>
                      </a:r>
                      <a:r>
                        <a:rPr lang="en-ZA" sz="2000" dirty="0" smtClean="0">
                          <a:effectLst/>
                          <a:latin typeface="Arial" panose="020B0604020202020204" pitchFamily="34" charset="0"/>
                          <a:ea typeface="Arial" panose="020B0604020202020204" pitchFamily="34" charset="0"/>
                        </a:rPr>
                        <a:t>/</a:t>
                      </a:r>
                      <a:endParaRPr lang="en-ZA" sz="2000" dirty="0" smtClean="0">
                        <a:effectLst/>
                        <a:latin typeface="Arial" panose="020B0604020202020204" pitchFamily="34" charset="0"/>
                        <a:ea typeface="Arial" panose="020B0604020202020204" pitchFamily="34" charset="0"/>
                      </a:endParaRPr>
                    </a:p>
                    <a:p>
                      <a:pPr>
                        <a:lnSpc>
                          <a:spcPct val="115000"/>
                        </a:lnSpc>
                        <a:spcAft>
                          <a:spcPts val="0"/>
                        </a:spcAft>
                      </a:pPr>
                      <a:r>
                        <a:rPr lang="en-ZA" sz="2000" dirty="0" smtClean="0">
                          <a:effectLst/>
                          <a:latin typeface="Arial" panose="020B0604020202020204" pitchFamily="34" charset="0"/>
                          <a:ea typeface="Arial" panose="020B0604020202020204" pitchFamily="34" charset="0"/>
                        </a:rPr>
                        <a:t>consecration</a:t>
                      </a:r>
                      <a:endParaRPr lang="en-ZA" sz="2000" dirty="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Christ was wholly devoted to the Father’s purposes</a:t>
                      </a:r>
                      <a:endParaRPr lang="en-ZA" sz="2000" dirty="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u="sng">
                          <a:solidFill>
                            <a:srgbClr val="3E5D6F"/>
                          </a:solidFill>
                          <a:effectLst/>
                          <a:latin typeface="Arial" panose="020B0604020202020204" pitchFamily="34" charset="0"/>
                          <a:ea typeface="Arial" panose="020B0604020202020204" pitchFamily="34" charset="0"/>
                        </a:rPr>
                        <a:t>Lev. 2:1–16; 6:14–23</a:t>
                      </a:r>
                      <a:endParaRPr lang="en-ZA" sz="2000">
                        <a:effectLst/>
                        <a:latin typeface="Arial" panose="020B0604020202020204" pitchFamily="34" charset="0"/>
                        <a:ea typeface="Arial" panose="020B0604020202020204" pitchFamily="34" charset="0"/>
                      </a:endParaRPr>
                    </a:p>
                  </a:txBody>
                  <a:tcPr marL="76200" marR="76200" marT="139700" marB="13970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5616">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3.</a:t>
                      </a:r>
                      <a:endParaRPr lang="en-ZA" sz="2000">
                        <a:effectLst/>
                        <a:latin typeface="Arial" panose="020B0604020202020204" pitchFamily="34" charset="0"/>
                        <a:ea typeface="Arial" panose="020B0604020202020204" pitchFamily="34" charset="0"/>
                      </a:endParaRPr>
                    </a:p>
                  </a:txBody>
                  <a:tcPr marL="76200" marR="76200" marT="139700" marB="13970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Peace Offering</a:t>
                      </a:r>
                      <a:endParaRPr lang="en-ZA" sz="200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reconciliation</a:t>
                      </a:r>
                      <a:r>
                        <a:rPr lang="en-ZA" sz="2000" dirty="0" smtClean="0">
                          <a:effectLst/>
                          <a:latin typeface="Arial" panose="020B0604020202020204" pitchFamily="34" charset="0"/>
                          <a:ea typeface="Arial" panose="020B0604020202020204" pitchFamily="34" charset="0"/>
                        </a:rPr>
                        <a:t>/</a:t>
                      </a:r>
                      <a:endParaRPr lang="en-ZA" sz="2000" dirty="0" smtClean="0">
                        <a:effectLst/>
                        <a:latin typeface="Arial" panose="020B0604020202020204" pitchFamily="34" charset="0"/>
                        <a:ea typeface="Arial" panose="020B0604020202020204" pitchFamily="34" charset="0"/>
                      </a:endParaRPr>
                    </a:p>
                    <a:p>
                      <a:pPr>
                        <a:lnSpc>
                          <a:spcPct val="115000"/>
                        </a:lnSpc>
                        <a:spcAft>
                          <a:spcPts val="0"/>
                        </a:spcAft>
                      </a:pPr>
                      <a:r>
                        <a:rPr lang="en-ZA" sz="2000" dirty="0" smtClean="0">
                          <a:effectLst/>
                          <a:latin typeface="Arial" panose="020B0604020202020204" pitchFamily="34" charset="0"/>
                          <a:ea typeface="Arial" panose="020B0604020202020204" pitchFamily="34" charset="0"/>
                        </a:rPr>
                        <a:t>fellowship</a:t>
                      </a:r>
                      <a:endParaRPr lang="en-ZA" sz="2000" dirty="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Christ was at peace with God</a:t>
                      </a:r>
                      <a:endParaRPr lang="en-ZA" sz="2000" dirty="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u="sng">
                          <a:solidFill>
                            <a:srgbClr val="3E5D6F"/>
                          </a:solidFill>
                          <a:effectLst/>
                          <a:latin typeface="Arial" panose="020B0604020202020204" pitchFamily="34" charset="0"/>
                          <a:ea typeface="Arial" panose="020B0604020202020204" pitchFamily="34" charset="0"/>
                        </a:rPr>
                        <a:t>Lev. 3:1–17; 7:11–36</a:t>
                      </a:r>
                      <a:endParaRPr lang="en-ZA" sz="2000">
                        <a:effectLst/>
                        <a:latin typeface="Arial" panose="020B0604020202020204" pitchFamily="34" charset="0"/>
                        <a:ea typeface="Arial" panose="020B0604020202020204" pitchFamily="34" charset="0"/>
                      </a:endParaRPr>
                    </a:p>
                  </a:txBody>
                  <a:tcPr marL="76200" marR="76200" marT="139700" marB="13970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2240">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4.</a:t>
                      </a:r>
                      <a:endParaRPr lang="en-ZA" sz="2000">
                        <a:effectLst/>
                        <a:latin typeface="Arial" panose="020B0604020202020204" pitchFamily="34" charset="0"/>
                        <a:ea typeface="Arial" panose="020B0604020202020204" pitchFamily="34" charset="0"/>
                      </a:endParaRPr>
                    </a:p>
                  </a:txBody>
                  <a:tcPr marL="76200" marR="76200" marT="139700" marB="13970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Sin Offering</a:t>
                      </a:r>
                      <a:endParaRPr lang="en-ZA" sz="200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propitiation</a:t>
                      </a:r>
                      <a:endParaRPr lang="en-ZA" sz="200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Christ’s substitutionary death</a:t>
                      </a:r>
                      <a:endParaRPr lang="en-ZA" sz="2000" dirty="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u="sng" dirty="0">
                          <a:solidFill>
                            <a:srgbClr val="3E5D6F"/>
                          </a:solidFill>
                          <a:effectLst/>
                          <a:latin typeface="Arial" panose="020B0604020202020204" pitchFamily="34" charset="0"/>
                          <a:ea typeface="Arial" panose="020B0604020202020204" pitchFamily="34" charset="0"/>
                        </a:rPr>
                        <a:t>Lev. 4:1–5:13; 6:24–30</a:t>
                      </a:r>
                      <a:endParaRPr lang="en-ZA" sz="2000" dirty="0">
                        <a:effectLst/>
                        <a:latin typeface="Arial" panose="020B0604020202020204" pitchFamily="34" charset="0"/>
                        <a:ea typeface="Arial" panose="020B0604020202020204" pitchFamily="34" charset="0"/>
                      </a:endParaRPr>
                    </a:p>
                  </a:txBody>
                  <a:tcPr marL="76200" marR="76200" marT="139700" marB="13970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5616">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5.</a:t>
                      </a:r>
                      <a:endParaRPr lang="en-ZA" sz="2000">
                        <a:effectLst/>
                        <a:latin typeface="Arial" panose="020B0604020202020204" pitchFamily="34" charset="0"/>
                        <a:ea typeface="Arial" panose="020B0604020202020204" pitchFamily="34" charset="0"/>
                      </a:endParaRPr>
                    </a:p>
                  </a:txBody>
                  <a:tcPr marL="76200" marR="76200" marT="139700" marB="13970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Guilt Offering</a:t>
                      </a:r>
                      <a:endParaRPr lang="en-ZA" sz="2000" dirty="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repentance</a:t>
                      </a:r>
                      <a:endParaRPr lang="en-ZA" sz="200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Christ paid it all for redemption</a:t>
                      </a:r>
                      <a:endParaRPr lang="en-ZA" sz="2000">
                        <a:effectLst/>
                        <a:latin typeface="Arial" panose="020B0604020202020204" pitchFamily="34" charset="0"/>
                        <a:ea typeface="Arial" panose="020B0604020202020204" pitchFamily="34" charset="0"/>
                      </a:endParaRPr>
                    </a:p>
                  </a:txBody>
                  <a:tcPr marL="76200" marR="76200" marT="139700" marB="1397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u="sng" dirty="0">
                          <a:solidFill>
                            <a:srgbClr val="3E5D6F"/>
                          </a:solidFill>
                          <a:effectLst/>
                          <a:latin typeface="Arial" panose="020B0604020202020204" pitchFamily="34" charset="0"/>
                          <a:ea typeface="Arial" panose="020B0604020202020204" pitchFamily="34" charset="0"/>
                        </a:rPr>
                        <a:t>Lev. 5:14–6:7; 7:1–10</a:t>
                      </a:r>
                      <a:endParaRPr lang="en-ZA" sz="2000" dirty="0">
                        <a:effectLst/>
                        <a:latin typeface="Arial" panose="020B0604020202020204" pitchFamily="34" charset="0"/>
                        <a:ea typeface="Arial" panose="020B0604020202020204" pitchFamily="34" charset="0"/>
                      </a:endParaRPr>
                    </a:p>
                  </a:txBody>
                  <a:tcPr marL="76200" marR="76200" marT="139700" marB="13970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6260">
                <a:tc gridSpan="5">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 1997 by Thomas Nelson, Inc.</a:t>
                      </a:r>
                      <a:endParaRPr lang="en-ZA" sz="2000" dirty="0">
                        <a:effectLst/>
                        <a:latin typeface="Arial" panose="020B0604020202020204" pitchFamily="34" charset="0"/>
                        <a:ea typeface="Arial" panose="020B0604020202020204" pitchFamily="34" charset="0"/>
                      </a:endParaRPr>
                    </a:p>
                  </a:txBody>
                  <a:tcPr marL="76200" marR="76200" marT="139700" marB="1397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r>
            </a:tbl>
          </a:graphicData>
        </a:graphic>
      </p:graphicFrame>
      <p:sp>
        <p:nvSpPr>
          <p:cNvPr id="5" name="Rectangle 2"/>
          <p:cNvSpPr>
            <a:spLocks noChangeArrowheads="1"/>
          </p:cNvSpPr>
          <p:nvPr/>
        </p:nvSpPr>
        <p:spPr bwMode="auto">
          <a:xfrm>
            <a:off x="838200" y="20161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72954" y="232015"/>
          <a:ext cx="11750724" cy="6731768"/>
        </p:xfrm>
        <a:graphic>
          <a:graphicData uri="http://schemas.openxmlformats.org/drawingml/2006/table">
            <a:tbl>
              <a:tblPr/>
              <a:tblGrid>
                <a:gridCol w="5875362"/>
                <a:gridCol w="5875362"/>
              </a:tblGrid>
              <a:tr h="602279">
                <a:tc>
                  <a:txBody>
                    <a:bodyPr/>
                    <a:lstStyle/>
                    <a:p>
                      <a:pPr algn="r">
                        <a:lnSpc>
                          <a:spcPct val="115000"/>
                        </a:lnSpc>
                        <a:spcAft>
                          <a:spcPts val="0"/>
                        </a:spcAft>
                      </a:pPr>
                      <a:r>
                        <a:rPr lang="en-ZA" sz="2000" b="1" dirty="0">
                          <a:effectLst/>
                          <a:latin typeface="Arial" panose="020B0604020202020204" pitchFamily="34" charset="0"/>
                          <a:ea typeface="Arial" panose="020B0604020202020204" pitchFamily="34" charset="0"/>
                        </a:rPr>
                        <a:t>Christ </a:t>
                      </a:r>
                      <a:r>
                        <a:rPr lang="en-ZA" sz="2000" b="1" dirty="0" smtClean="0">
                          <a:effectLst/>
                          <a:latin typeface="Arial" panose="020B0604020202020204" pitchFamily="34" charset="0"/>
                          <a:ea typeface="Arial" panose="020B0604020202020204" pitchFamily="34" charset="0"/>
                        </a:rPr>
                        <a:t>Fulfils </a:t>
                      </a:r>
                      <a:r>
                        <a:rPr lang="en-ZA" sz="2000" b="1" dirty="0">
                          <a:effectLst/>
                          <a:latin typeface="Arial" panose="020B0604020202020204" pitchFamily="34" charset="0"/>
                          <a:ea typeface="Arial" panose="020B0604020202020204" pitchFamily="34" charset="0"/>
                        </a:rPr>
                        <a:t>Israel’s Feasts</a:t>
                      </a:r>
                      <a:endParaRPr lang="en-ZA" sz="2000" dirty="0">
                        <a:effectLst/>
                        <a:latin typeface="Arial" panose="020B0604020202020204" pitchFamily="34" charset="0"/>
                        <a:ea typeface="Arial" panose="020B0604020202020204" pitchFamily="34" charset="0"/>
                      </a:endParaRPr>
                    </a:p>
                  </a:txBody>
                  <a:tcPr marL="70221" marR="70221" marT="128738" marB="12873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2000">
                          <a:effectLst/>
                          <a:latin typeface="Arial" panose="020B0604020202020204" pitchFamily="34" charset="0"/>
                          <a:ea typeface="Arial" panose="020B0604020202020204" pitchFamily="34" charset="0"/>
                        </a:rPr>
                        <a:t> </a:t>
                      </a:r>
                      <a:endParaRPr lang="en-ZA" sz="2000">
                        <a:effectLst/>
                        <a:latin typeface="Arial" panose="020B0604020202020204" pitchFamily="34" charset="0"/>
                        <a:ea typeface="Arial" panose="020B0604020202020204" pitchFamily="34" charset="0"/>
                      </a:endParaRPr>
                    </a:p>
                  </a:txBody>
                  <a:tcPr marL="70221" marR="70221" marT="128738" marB="12873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2279">
                <a:tc>
                  <a:txBody>
                    <a:bodyPr/>
                    <a:lstStyle/>
                    <a:p>
                      <a:pPr algn="ctr">
                        <a:lnSpc>
                          <a:spcPct val="115000"/>
                        </a:lnSpc>
                        <a:spcAft>
                          <a:spcPts val="0"/>
                        </a:spcAft>
                      </a:pPr>
                      <a:r>
                        <a:rPr lang="en-ZA" sz="2000" b="1" dirty="0">
                          <a:effectLst/>
                          <a:latin typeface="Arial" panose="020B0604020202020204" pitchFamily="34" charset="0"/>
                          <a:ea typeface="Arial" panose="020B0604020202020204" pitchFamily="34" charset="0"/>
                        </a:rPr>
                        <a:t>The Feasts (</a:t>
                      </a:r>
                      <a:r>
                        <a:rPr lang="en-ZA" sz="2000" u="sng" dirty="0">
                          <a:solidFill>
                            <a:srgbClr val="3E5D6F"/>
                          </a:solidFill>
                          <a:effectLst/>
                          <a:latin typeface="Arial" panose="020B0604020202020204" pitchFamily="34" charset="0"/>
                          <a:ea typeface="Arial" panose="020B0604020202020204" pitchFamily="34" charset="0"/>
                        </a:rPr>
                        <a:t>Leviticus 23</a:t>
                      </a:r>
                      <a:r>
                        <a:rPr lang="en-ZA" sz="2000" b="1" dirty="0">
                          <a:effectLst/>
                          <a:latin typeface="Arial" panose="020B0604020202020204" pitchFamily="34" charset="0"/>
                          <a:ea typeface="Arial" panose="020B0604020202020204" pitchFamily="34" charset="0"/>
                        </a:rPr>
                        <a:t>)</a:t>
                      </a:r>
                      <a:endParaRPr lang="en-ZA" sz="2000" dirty="0">
                        <a:effectLst/>
                        <a:latin typeface="Arial" panose="020B0604020202020204" pitchFamily="34" charset="0"/>
                        <a:ea typeface="Arial" panose="020B0604020202020204" pitchFamily="34" charset="0"/>
                      </a:endParaRPr>
                    </a:p>
                  </a:txBody>
                  <a:tcPr marL="70221" marR="70221" marT="128738" marB="12873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2000" b="1" dirty="0">
                          <a:effectLst/>
                          <a:latin typeface="Arial" panose="020B0604020202020204" pitchFamily="34" charset="0"/>
                          <a:ea typeface="Arial" panose="020B0604020202020204" pitchFamily="34" charset="0"/>
                        </a:rPr>
                        <a:t>Christ’s </a:t>
                      </a:r>
                      <a:r>
                        <a:rPr lang="en-ZA" sz="2000" b="1" dirty="0" err="1">
                          <a:effectLst/>
                          <a:latin typeface="Arial" panose="020B0604020202020204" pitchFamily="34" charset="0"/>
                          <a:ea typeface="Arial" panose="020B0604020202020204" pitchFamily="34" charset="0"/>
                        </a:rPr>
                        <a:t>Fulfillment</a:t>
                      </a:r>
                      <a:endParaRPr lang="en-ZA" sz="2000" dirty="0">
                        <a:effectLst/>
                        <a:latin typeface="Arial" panose="020B0604020202020204" pitchFamily="34" charset="0"/>
                        <a:ea typeface="Arial" panose="020B0604020202020204" pitchFamily="34" charset="0"/>
                      </a:endParaRPr>
                    </a:p>
                  </a:txBody>
                  <a:tcPr marL="70221" marR="70221" marT="128738" marB="12873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2279">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Passover (March/April)</a:t>
                      </a:r>
                      <a:endParaRPr lang="en-ZA" sz="2000" dirty="0">
                        <a:effectLst/>
                        <a:latin typeface="Arial" panose="020B0604020202020204" pitchFamily="34" charset="0"/>
                        <a:ea typeface="Arial" panose="020B0604020202020204" pitchFamily="34" charset="0"/>
                      </a:endParaRPr>
                    </a:p>
                  </a:txBody>
                  <a:tcPr marL="70221" marR="70221" marT="128738" marB="12873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Death of Christ (</a:t>
                      </a:r>
                      <a:r>
                        <a:rPr lang="en-ZA" sz="2000" u="sng" dirty="0">
                          <a:solidFill>
                            <a:srgbClr val="3E5D6F"/>
                          </a:solidFill>
                          <a:effectLst/>
                          <a:latin typeface="Arial" panose="020B0604020202020204" pitchFamily="34" charset="0"/>
                          <a:ea typeface="Arial" panose="020B0604020202020204" pitchFamily="34" charset="0"/>
                        </a:rPr>
                        <a:t>1 Cor. 5:7</a:t>
                      </a:r>
                      <a:r>
                        <a:rPr lang="en-ZA" sz="2000" dirty="0">
                          <a:effectLst/>
                          <a:latin typeface="Arial" panose="020B0604020202020204" pitchFamily="34" charset="0"/>
                          <a:ea typeface="Arial" panose="020B0604020202020204" pitchFamily="34" charset="0"/>
                        </a:rPr>
                        <a:t>)</a:t>
                      </a:r>
                      <a:endParaRPr lang="en-ZA" sz="2000" dirty="0">
                        <a:effectLst/>
                        <a:latin typeface="Arial" panose="020B0604020202020204" pitchFamily="34" charset="0"/>
                        <a:ea typeface="Arial" panose="020B0604020202020204" pitchFamily="34" charset="0"/>
                      </a:endParaRPr>
                    </a:p>
                  </a:txBody>
                  <a:tcPr marL="70221" marR="70221" marT="128738" marB="12873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2279">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Unleavened Bread (March/April)</a:t>
                      </a:r>
                      <a:endParaRPr lang="en-ZA" sz="2000">
                        <a:effectLst/>
                        <a:latin typeface="Arial" panose="020B0604020202020204" pitchFamily="34" charset="0"/>
                        <a:ea typeface="Arial" panose="020B0604020202020204" pitchFamily="34" charset="0"/>
                      </a:endParaRPr>
                    </a:p>
                  </a:txBody>
                  <a:tcPr marL="70221" marR="70221" marT="128738" marB="12873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dirty="0" err="1">
                          <a:effectLst/>
                          <a:latin typeface="Arial" panose="020B0604020202020204" pitchFamily="34" charset="0"/>
                          <a:ea typeface="Arial" panose="020B0604020202020204" pitchFamily="34" charset="0"/>
                        </a:rPr>
                        <a:t>Sinlessness</a:t>
                      </a:r>
                      <a:r>
                        <a:rPr lang="en-ZA" sz="2000" dirty="0">
                          <a:effectLst/>
                          <a:latin typeface="Arial" panose="020B0604020202020204" pitchFamily="34" charset="0"/>
                          <a:ea typeface="Arial" panose="020B0604020202020204" pitchFamily="34" charset="0"/>
                        </a:rPr>
                        <a:t> of Christ (</a:t>
                      </a:r>
                      <a:r>
                        <a:rPr lang="en-ZA" sz="2000" u="sng" dirty="0">
                          <a:solidFill>
                            <a:srgbClr val="3E5D6F"/>
                          </a:solidFill>
                          <a:effectLst/>
                          <a:latin typeface="Arial" panose="020B0604020202020204" pitchFamily="34" charset="0"/>
                          <a:ea typeface="Arial" panose="020B0604020202020204" pitchFamily="34" charset="0"/>
                        </a:rPr>
                        <a:t>1 Cor. 5:8</a:t>
                      </a:r>
                      <a:r>
                        <a:rPr lang="en-ZA" sz="2000" dirty="0">
                          <a:effectLst/>
                          <a:latin typeface="Arial" panose="020B0604020202020204" pitchFamily="34" charset="0"/>
                          <a:ea typeface="Arial" panose="020B0604020202020204" pitchFamily="34" charset="0"/>
                        </a:rPr>
                        <a:t>)</a:t>
                      </a:r>
                      <a:endParaRPr lang="en-ZA" sz="2000" dirty="0">
                        <a:effectLst/>
                        <a:latin typeface="Arial" panose="020B0604020202020204" pitchFamily="34" charset="0"/>
                        <a:ea typeface="Arial" panose="020B0604020202020204" pitchFamily="34" charset="0"/>
                      </a:endParaRPr>
                    </a:p>
                  </a:txBody>
                  <a:tcPr marL="70221" marR="70221" marT="128738" marB="12873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2279">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Firstfruits (March/April)</a:t>
                      </a:r>
                      <a:endParaRPr lang="en-ZA" sz="2000">
                        <a:effectLst/>
                        <a:latin typeface="Arial" panose="020B0604020202020204" pitchFamily="34" charset="0"/>
                        <a:ea typeface="Arial" panose="020B0604020202020204" pitchFamily="34" charset="0"/>
                      </a:endParaRPr>
                    </a:p>
                  </a:txBody>
                  <a:tcPr marL="70221" marR="70221" marT="128738" marB="12873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Resurrection of Christ (</a:t>
                      </a:r>
                      <a:r>
                        <a:rPr lang="en-ZA" sz="2000" u="sng" dirty="0">
                          <a:solidFill>
                            <a:srgbClr val="3E5D6F"/>
                          </a:solidFill>
                          <a:effectLst/>
                          <a:latin typeface="Arial" panose="020B0604020202020204" pitchFamily="34" charset="0"/>
                          <a:ea typeface="Arial" panose="020B0604020202020204" pitchFamily="34" charset="0"/>
                        </a:rPr>
                        <a:t>1 Cor. 15:23</a:t>
                      </a:r>
                      <a:r>
                        <a:rPr lang="en-ZA" sz="2000" dirty="0">
                          <a:effectLst/>
                          <a:latin typeface="Arial" panose="020B0604020202020204" pitchFamily="34" charset="0"/>
                          <a:ea typeface="Arial" panose="020B0604020202020204" pitchFamily="34" charset="0"/>
                        </a:rPr>
                        <a:t>)</a:t>
                      </a:r>
                      <a:endParaRPr lang="en-ZA" sz="2000" dirty="0">
                        <a:effectLst/>
                        <a:latin typeface="Arial" panose="020B0604020202020204" pitchFamily="34" charset="0"/>
                        <a:ea typeface="Arial" panose="020B0604020202020204" pitchFamily="34" charset="0"/>
                      </a:endParaRPr>
                    </a:p>
                  </a:txBody>
                  <a:tcPr marL="70221" marR="70221" marT="128738" marB="12873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2279">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Pentecost (May/June)</a:t>
                      </a:r>
                      <a:endParaRPr lang="en-ZA" sz="2000">
                        <a:effectLst/>
                        <a:latin typeface="Arial" panose="020B0604020202020204" pitchFamily="34" charset="0"/>
                        <a:ea typeface="Arial" panose="020B0604020202020204" pitchFamily="34" charset="0"/>
                      </a:endParaRPr>
                    </a:p>
                  </a:txBody>
                  <a:tcPr marL="70221" marR="70221" marT="128738" marB="12873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Outpouring of Spirit of Christ (</a:t>
                      </a:r>
                      <a:r>
                        <a:rPr lang="en-ZA" sz="2000" u="sng" dirty="0">
                          <a:solidFill>
                            <a:srgbClr val="3E5D6F"/>
                          </a:solidFill>
                          <a:effectLst/>
                          <a:latin typeface="Arial" panose="020B0604020202020204" pitchFamily="34" charset="0"/>
                          <a:ea typeface="Arial" panose="020B0604020202020204" pitchFamily="34" charset="0"/>
                        </a:rPr>
                        <a:t>Acts 1:5; 2:4</a:t>
                      </a:r>
                      <a:r>
                        <a:rPr lang="en-ZA" sz="2000" dirty="0">
                          <a:effectLst/>
                          <a:latin typeface="Arial" panose="020B0604020202020204" pitchFamily="34" charset="0"/>
                          <a:ea typeface="Arial" panose="020B0604020202020204" pitchFamily="34" charset="0"/>
                        </a:rPr>
                        <a:t>)</a:t>
                      </a:r>
                      <a:endParaRPr lang="en-ZA" sz="2000" dirty="0">
                        <a:effectLst/>
                        <a:latin typeface="Arial" panose="020B0604020202020204" pitchFamily="34" charset="0"/>
                        <a:ea typeface="Arial" panose="020B0604020202020204" pitchFamily="34" charset="0"/>
                      </a:endParaRPr>
                    </a:p>
                  </a:txBody>
                  <a:tcPr marL="70221" marR="70221" marT="128738" marB="12873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2279">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Trumpets (September/October)</a:t>
                      </a:r>
                      <a:endParaRPr lang="en-ZA" sz="2000" dirty="0">
                        <a:effectLst/>
                        <a:latin typeface="Arial" panose="020B0604020202020204" pitchFamily="34" charset="0"/>
                        <a:ea typeface="Arial" panose="020B0604020202020204" pitchFamily="34" charset="0"/>
                      </a:endParaRPr>
                    </a:p>
                  </a:txBody>
                  <a:tcPr marL="70221" marR="70221" marT="128738" marB="12873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Israel’s Regathering by Christ (</a:t>
                      </a:r>
                      <a:r>
                        <a:rPr lang="en-ZA" sz="2000" u="sng" dirty="0">
                          <a:solidFill>
                            <a:srgbClr val="3E5D6F"/>
                          </a:solidFill>
                          <a:effectLst/>
                          <a:latin typeface="Arial" panose="020B0604020202020204" pitchFamily="34" charset="0"/>
                          <a:ea typeface="Arial" panose="020B0604020202020204" pitchFamily="34" charset="0"/>
                        </a:rPr>
                        <a:t>Matt. 24:31</a:t>
                      </a:r>
                      <a:r>
                        <a:rPr lang="en-ZA" sz="2000" dirty="0">
                          <a:effectLst/>
                          <a:latin typeface="Arial" panose="020B0604020202020204" pitchFamily="34" charset="0"/>
                          <a:ea typeface="Arial" panose="020B0604020202020204" pitchFamily="34" charset="0"/>
                        </a:rPr>
                        <a:t>)</a:t>
                      </a:r>
                      <a:endParaRPr lang="en-ZA" sz="2000" dirty="0">
                        <a:effectLst/>
                        <a:latin typeface="Arial" panose="020B0604020202020204" pitchFamily="34" charset="0"/>
                        <a:ea typeface="Arial" panose="020B0604020202020204" pitchFamily="34" charset="0"/>
                      </a:endParaRPr>
                    </a:p>
                  </a:txBody>
                  <a:tcPr marL="70221" marR="70221" marT="128738" marB="12873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3900">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Atonement (September/October)</a:t>
                      </a:r>
                      <a:endParaRPr lang="en-ZA" sz="2000">
                        <a:effectLst/>
                        <a:latin typeface="Arial" panose="020B0604020202020204" pitchFamily="34" charset="0"/>
                        <a:ea typeface="Arial" panose="020B0604020202020204" pitchFamily="34" charset="0"/>
                      </a:endParaRPr>
                    </a:p>
                  </a:txBody>
                  <a:tcPr marL="70221" marR="70221" marT="128738" marB="12873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Substitutionary Sacrifice by Christ (</a:t>
                      </a:r>
                      <a:r>
                        <a:rPr lang="en-ZA" sz="2000" u="sng" dirty="0">
                          <a:solidFill>
                            <a:srgbClr val="3E5D6F"/>
                          </a:solidFill>
                          <a:effectLst/>
                          <a:latin typeface="Arial" panose="020B0604020202020204" pitchFamily="34" charset="0"/>
                          <a:ea typeface="Arial" panose="020B0604020202020204" pitchFamily="34" charset="0"/>
                        </a:rPr>
                        <a:t>Rom. 11:26</a:t>
                      </a:r>
                      <a:r>
                        <a:rPr lang="en-ZA" sz="2000" dirty="0">
                          <a:effectLst/>
                          <a:latin typeface="Arial" panose="020B0604020202020204" pitchFamily="34" charset="0"/>
                          <a:ea typeface="Arial" panose="020B0604020202020204" pitchFamily="34" charset="0"/>
                        </a:rPr>
                        <a:t>)</a:t>
                      </a:r>
                      <a:endParaRPr lang="en-ZA" sz="2000" dirty="0">
                        <a:effectLst/>
                        <a:latin typeface="Arial" panose="020B0604020202020204" pitchFamily="34" charset="0"/>
                        <a:ea typeface="Arial" panose="020B0604020202020204" pitchFamily="34" charset="0"/>
                      </a:endParaRPr>
                    </a:p>
                  </a:txBody>
                  <a:tcPr marL="70221" marR="70221" marT="128738" marB="12873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3900">
                <a:tc>
                  <a:txBody>
                    <a:bodyPr/>
                    <a:lstStyle/>
                    <a:p>
                      <a:pPr>
                        <a:lnSpc>
                          <a:spcPct val="115000"/>
                        </a:lnSpc>
                        <a:spcAft>
                          <a:spcPts val="0"/>
                        </a:spcAft>
                      </a:pPr>
                      <a:r>
                        <a:rPr lang="en-ZA" sz="2000">
                          <a:effectLst/>
                          <a:latin typeface="Arial" panose="020B0604020202020204" pitchFamily="34" charset="0"/>
                          <a:ea typeface="Arial" panose="020B0604020202020204" pitchFamily="34" charset="0"/>
                        </a:rPr>
                        <a:t>Booths (September/October)</a:t>
                      </a:r>
                      <a:endParaRPr lang="en-ZA" sz="2000">
                        <a:effectLst/>
                        <a:latin typeface="Arial" panose="020B0604020202020204" pitchFamily="34" charset="0"/>
                        <a:ea typeface="Arial" panose="020B0604020202020204" pitchFamily="34" charset="0"/>
                      </a:endParaRPr>
                    </a:p>
                  </a:txBody>
                  <a:tcPr marL="70221" marR="70221" marT="128738" marB="12873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Rest and Reunion with Christ (</a:t>
                      </a:r>
                      <a:r>
                        <a:rPr lang="en-ZA" sz="2000" u="sng" dirty="0">
                          <a:solidFill>
                            <a:srgbClr val="3E5D6F"/>
                          </a:solidFill>
                          <a:effectLst/>
                          <a:latin typeface="Arial" panose="020B0604020202020204" pitchFamily="34" charset="0"/>
                          <a:ea typeface="Arial" panose="020B0604020202020204" pitchFamily="34" charset="0"/>
                        </a:rPr>
                        <a:t>Zech. 14:16–19</a:t>
                      </a:r>
                      <a:r>
                        <a:rPr lang="en-ZA" sz="2000" dirty="0">
                          <a:effectLst/>
                          <a:latin typeface="Arial" panose="020B0604020202020204" pitchFamily="34" charset="0"/>
                          <a:ea typeface="Arial" panose="020B0604020202020204" pitchFamily="34" charset="0"/>
                        </a:rPr>
                        <a:t>)</a:t>
                      </a:r>
                      <a:endParaRPr lang="en-ZA" sz="2000" dirty="0">
                        <a:effectLst/>
                        <a:latin typeface="Arial" panose="020B0604020202020204" pitchFamily="34" charset="0"/>
                        <a:ea typeface="Arial" panose="020B0604020202020204" pitchFamily="34" charset="0"/>
                      </a:endParaRPr>
                    </a:p>
                  </a:txBody>
                  <a:tcPr marL="70221" marR="70221" marT="128738" marB="12873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413">
                <a:tc gridSpan="2">
                  <a:txBody>
                    <a:bodyPr/>
                    <a:lstStyle/>
                    <a:p>
                      <a:pPr>
                        <a:lnSpc>
                          <a:spcPct val="115000"/>
                        </a:lnSpc>
                        <a:spcAft>
                          <a:spcPts val="0"/>
                        </a:spcAft>
                      </a:pPr>
                      <a:r>
                        <a:rPr lang="en-ZA" sz="2000" dirty="0">
                          <a:effectLst/>
                          <a:latin typeface="Arial" panose="020B0604020202020204" pitchFamily="34" charset="0"/>
                          <a:ea typeface="Arial" panose="020B0604020202020204" pitchFamily="34" charset="0"/>
                        </a:rPr>
                        <a:t>© 1997 by Thomas Nelson, Inc.</a:t>
                      </a:r>
                      <a:endParaRPr lang="en-ZA" sz="2000" dirty="0">
                        <a:effectLst/>
                        <a:latin typeface="Arial" panose="020B0604020202020204" pitchFamily="34" charset="0"/>
                        <a:ea typeface="Arial" panose="020B0604020202020204" pitchFamily="34" charset="0"/>
                      </a:endParaRPr>
                    </a:p>
                  </a:txBody>
                  <a:tcPr marL="70221" marR="70221" marT="128738" marB="1287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bl>
          </a:graphicData>
        </a:graphic>
      </p:graphicFrame>
      <p:sp>
        <p:nvSpPr>
          <p:cNvPr id="3" name="Rectangle 1"/>
          <p:cNvSpPr>
            <a:spLocks noChangeArrowheads="1"/>
          </p:cNvSpPr>
          <p:nvPr/>
        </p:nvSpPr>
        <p:spPr bwMode="auto">
          <a:xfrm>
            <a:off x="1250950" y="18256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7893"/>
            <a:ext cx="11526592" cy="1323439"/>
          </a:xfrm>
          <a:prstGeom prst="rect">
            <a:avLst/>
          </a:prstGeom>
          <a:noFill/>
        </p:spPr>
        <p:txBody>
          <a:bodyPr wrap="square" rtlCol="0">
            <a:spAutoFit/>
          </a:bodyPr>
          <a:lstStyle/>
          <a:p>
            <a:pPr algn="ctr"/>
            <a:r>
              <a:rPr lang="en-US" sz="8000" dirty="0" smtClean="0"/>
              <a:t>The Prophets</a:t>
            </a:r>
            <a:endParaRPr lang="en-ZA" sz="8000" dirty="0"/>
          </a:p>
        </p:txBody>
      </p:sp>
      <p:sp>
        <p:nvSpPr>
          <p:cNvPr id="4" name="TextBox 3"/>
          <p:cNvSpPr txBox="1"/>
          <p:nvPr/>
        </p:nvSpPr>
        <p:spPr>
          <a:xfrm>
            <a:off x="215721" y="4483506"/>
            <a:ext cx="12024575" cy="1200329"/>
          </a:xfrm>
          <a:prstGeom prst="rect">
            <a:avLst/>
          </a:prstGeom>
          <a:noFill/>
        </p:spPr>
        <p:txBody>
          <a:bodyPr wrap="square" rtlCol="0">
            <a:spAutoFit/>
          </a:bodyPr>
          <a:lstStyle/>
          <a:p>
            <a:r>
              <a:rPr lang="en-US" sz="7200" dirty="0" smtClean="0"/>
              <a:t>When : </a:t>
            </a:r>
            <a:r>
              <a:rPr lang="en-US" sz="4800" dirty="0" smtClean="0"/>
              <a:t>Date </a:t>
            </a:r>
            <a:endParaRPr lang="en-ZA" sz="4800" dirty="0"/>
          </a:p>
        </p:txBody>
      </p:sp>
      <p:sp>
        <p:nvSpPr>
          <p:cNvPr id="5" name="TextBox 4"/>
          <p:cNvSpPr txBox="1"/>
          <p:nvPr/>
        </p:nvSpPr>
        <p:spPr>
          <a:xfrm>
            <a:off x="306946" y="5337612"/>
            <a:ext cx="11745532" cy="1446550"/>
          </a:xfrm>
          <a:prstGeom prst="rect">
            <a:avLst/>
          </a:prstGeom>
          <a:noFill/>
        </p:spPr>
        <p:txBody>
          <a:bodyPr wrap="square" rtlCol="0">
            <a:spAutoFit/>
          </a:bodyPr>
          <a:lstStyle/>
          <a:p>
            <a:r>
              <a:rPr lang="en-US" sz="7200" dirty="0" smtClean="0"/>
              <a:t>Where</a:t>
            </a:r>
            <a:r>
              <a:rPr lang="en-US" sz="8800" dirty="0" smtClean="0"/>
              <a:t> :  </a:t>
            </a:r>
            <a:r>
              <a:rPr lang="en-US" sz="4800" dirty="0"/>
              <a:t>F</a:t>
            </a:r>
            <a:r>
              <a:rPr lang="en-US" sz="4800" dirty="0" smtClean="0"/>
              <a:t>rom where to whom</a:t>
            </a:r>
            <a:endParaRPr lang="en-ZA" sz="4800" dirty="0"/>
          </a:p>
        </p:txBody>
      </p:sp>
      <p:sp>
        <p:nvSpPr>
          <p:cNvPr id="6" name="TextBox 5"/>
          <p:cNvSpPr txBox="1"/>
          <p:nvPr/>
        </p:nvSpPr>
        <p:spPr>
          <a:xfrm>
            <a:off x="215721" y="3495510"/>
            <a:ext cx="11581327" cy="1200329"/>
          </a:xfrm>
          <a:prstGeom prst="rect">
            <a:avLst/>
          </a:prstGeom>
          <a:noFill/>
        </p:spPr>
        <p:txBody>
          <a:bodyPr wrap="square" rtlCol="0">
            <a:spAutoFit/>
          </a:bodyPr>
          <a:lstStyle/>
          <a:p>
            <a:r>
              <a:rPr lang="en-US" sz="7200" dirty="0" smtClean="0"/>
              <a:t>Who   :  </a:t>
            </a:r>
            <a:r>
              <a:rPr lang="en-US" sz="4000" dirty="0" smtClean="0"/>
              <a:t>Author , Former/Latter</a:t>
            </a:r>
            <a:endParaRPr lang="en-ZA" sz="4000" dirty="0"/>
          </a:p>
        </p:txBody>
      </p:sp>
      <p:sp>
        <p:nvSpPr>
          <p:cNvPr id="7" name="TextBox 6"/>
          <p:cNvSpPr txBox="1"/>
          <p:nvPr/>
        </p:nvSpPr>
        <p:spPr>
          <a:xfrm>
            <a:off x="0" y="1032660"/>
            <a:ext cx="12192000" cy="1077218"/>
          </a:xfrm>
          <a:prstGeom prst="rect">
            <a:avLst/>
          </a:prstGeom>
          <a:noFill/>
        </p:spPr>
        <p:txBody>
          <a:bodyPr wrap="square" rtlCol="0">
            <a:spAutoFit/>
          </a:bodyPr>
          <a:lstStyle/>
          <a:p>
            <a:r>
              <a:rPr lang="en-US" sz="3200" dirty="0"/>
              <a:t>2Pet 1:20 But know this first of all, that no prophecy of Scripture is a matter of one’s own interpretation,</a:t>
            </a:r>
            <a:endParaRPr lang="en-ZA" sz="3200" dirty="0"/>
          </a:p>
        </p:txBody>
      </p:sp>
      <p:sp>
        <p:nvSpPr>
          <p:cNvPr id="8" name="TextBox 7"/>
          <p:cNvSpPr txBox="1"/>
          <p:nvPr/>
        </p:nvSpPr>
        <p:spPr>
          <a:xfrm>
            <a:off x="1" y="2221943"/>
            <a:ext cx="12191998" cy="1077218"/>
          </a:xfrm>
          <a:prstGeom prst="rect">
            <a:avLst/>
          </a:prstGeom>
          <a:noFill/>
        </p:spPr>
        <p:txBody>
          <a:bodyPr wrap="square" rtlCol="0">
            <a:spAutoFit/>
          </a:bodyPr>
          <a:lstStyle/>
          <a:p>
            <a:r>
              <a:rPr lang="en-US" sz="3200" dirty="0"/>
              <a:t>2Pet 1:21 for no prophecy was ever made by an act of human will, but men moved by the Holy Spirit spoke from God.</a:t>
            </a:r>
            <a:endParaRPr lang="en-ZA" sz="3200" dirty="0"/>
          </a:p>
        </p:txBody>
      </p:sp>
      <p:sp>
        <p:nvSpPr>
          <p:cNvPr id="9" name="Cloud 8"/>
          <p:cNvSpPr/>
          <p:nvPr/>
        </p:nvSpPr>
        <p:spPr>
          <a:xfrm>
            <a:off x="8229600" y="2907634"/>
            <a:ext cx="3567448" cy="19796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TextBox 2"/>
          <p:cNvSpPr txBox="1"/>
          <p:nvPr/>
        </p:nvSpPr>
        <p:spPr>
          <a:xfrm>
            <a:off x="8145887" y="3243113"/>
            <a:ext cx="3734873" cy="1200329"/>
          </a:xfrm>
          <a:prstGeom prst="rect">
            <a:avLst/>
          </a:prstGeom>
          <a:noFill/>
        </p:spPr>
        <p:txBody>
          <a:bodyPr wrap="square" rtlCol="0">
            <a:spAutoFit/>
          </a:bodyPr>
          <a:lstStyle/>
          <a:p>
            <a:pPr algn="ctr"/>
            <a:r>
              <a:rPr lang="en-US" sz="7200" dirty="0" smtClean="0"/>
              <a:t>WWW</a:t>
            </a:r>
            <a:endParaRPr lang="en-ZA" sz="7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ChangeArrowheads="1"/>
          </p:cNvSpPr>
          <p:nvPr/>
        </p:nvSpPr>
        <p:spPr bwMode="auto">
          <a:xfrm>
            <a:off x="-15748425" y="1116150"/>
            <a:ext cx="73196732" cy="623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en-ZA"/>
          </a:p>
        </p:txBody>
      </p:sp>
      <p:pic>
        <p:nvPicPr>
          <p:cNvPr id="9" name="Picture 8"/>
          <p:cNvPicPr>
            <a:picLocks noChangeAspect="1"/>
          </p:cNvPicPr>
          <p:nvPr/>
        </p:nvPicPr>
        <p:blipFill>
          <a:blip r:embed="rId1"/>
          <a:stretch>
            <a:fillRect/>
          </a:stretch>
        </p:blipFill>
        <p:spPr>
          <a:xfrm>
            <a:off x="2447778" y="126421"/>
            <a:ext cx="6499274" cy="6605157"/>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856153" y="149948"/>
          <a:ext cx="8170599" cy="6510160"/>
        </p:xfrm>
        <a:graphic>
          <a:graphicData uri="http://schemas.openxmlformats.org/drawingml/2006/table">
            <a:tbl>
              <a:tblPr/>
              <a:tblGrid>
                <a:gridCol w="2723533"/>
                <a:gridCol w="2723533"/>
                <a:gridCol w="2723533"/>
              </a:tblGrid>
              <a:tr h="813770">
                <a:tc>
                  <a:txBody>
                    <a:bodyPr/>
                    <a:lstStyle/>
                    <a:p>
                      <a:pPr>
                        <a:lnSpc>
                          <a:spcPct val="115000"/>
                        </a:lnSpc>
                        <a:spcAft>
                          <a:spcPts val="0"/>
                        </a:spcAft>
                      </a:pPr>
                      <a:r>
                        <a:rPr lang="en-ZA" sz="3200" dirty="0">
                          <a:effectLst/>
                          <a:latin typeface="Arial" panose="020B0604020202020204" pitchFamily="34" charset="0"/>
                          <a:ea typeface="Arial" panose="020B0604020202020204" pitchFamily="34" charset="0"/>
                        </a:rPr>
                        <a:t>Zephaniah</a:t>
                      </a:r>
                      <a:endParaRPr lang="en-ZA" sz="3200" dirty="0">
                        <a:effectLst/>
                        <a:latin typeface="Arial" panose="020B0604020202020204" pitchFamily="34" charset="0"/>
                        <a:ea typeface="Arial" panose="020B0604020202020204" pitchFamily="34" charset="0"/>
                      </a:endParaRPr>
                    </a:p>
                  </a:txBody>
                  <a:tcPr marL="59207" marR="59207" marT="108547" marB="10854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dirty="0">
                          <a:effectLst/>
                          <a:latin typeface="Arial" panose="020B0604020202020204" pitchFamily="34" charset="0"/>
                          <a:ea typeface="Arial" panose="020B0604020202020204" pitchFamily="34" charset="0"/>
                        </a:rPr>
                        <a:t>Judah</a:t>
                      </a:r>
                      <a:endParaRPr lang="en-ZA" sz="3200" dirty="0">
                        <a:effectLst/>
                        <a:latin typeface="Arial" panose="020B0604020202020204" pitchFamily="34" charset="0"/>
                        <a:ea typeface="Arial" panose="020B0604020202020204" pitchFamily="34" charset="0"/>
                      </a:endParaRPr>
                    </a:p>
                  </a:txBody>
                  <a:tcPr marL="59207" marR="59207" marT="108547" marB="108547">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a:effectLst/>
                          <a:latin typeface="Arial" panose="020B0604020202020204" pitchFamily="34" charset="0"/>
                          <a:ea typeface="Arial" panose="020B0604020202020204" pitchFamily="34" charset="0"/>
                        </a:rPr>
                        <a:t>635–625 b.c.</a:t>
                      </a:r>
                      <a:endParaRPr lang="en-ZA" sz="3200">
                        <a:effectLst/>
                        <a:latin typeface="Arial" panose="020B0604020202020204" pitchFamily="34" charset="0"/>
                        <a:ea typeface="Arial" panose="020B0604020202020204" pitchFamily="34" charset="0"/>
                      </a:endParaRPr>
                    </a:p>
                  </a:txBody>
                  <a:tcPr marL="59207" marR="59207" marT="108547" marB="108547">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3770">
                <a:tc>
                  <a:txBody>
                    <a:bodyPr/>
                    <a:lstStyle/>
                    <a:p>
                      <a:pPr>
                        <a:lnSpc>
                          <a:spcPct val="115000"/>
                        </a:lnSpc>
                        <a:spcAft>
                          <a:spcPts val="0"/>
                        </a:spcAft>
                      </a:pPr>
                      <a:r>
                        <a:rPr lang="en-ZA" sz="3200" dirty="0">
                          <a:effectLst/>
                          <a:latin typeface="Arial" panose="020B0604020202020204" pitchFamily="34" charset="0"/>
                          <a:ea typeface="Arial" panose="020B0604020202020204" pitchFamily="34" charset="0"/>
                        </a:rPr>
                        <a:t>Jeremiah</a:t>
                      </a:r>
                      <a:endParaRPr lang="en-ZA" sz="3200" dirty="0">
                        <a:effectLst/>
                        <a:latin typeface="Arial" panose="020B0604020202020204" pitchFamily="34" charset="0"/>
                        <a:ea typeface="Arial" panose="020B0604020202020204" pitchFamily="34" charset="0"/>
                      </a:endParaRPr>
                    </a:p>
                  </a:txBody>
                  <a:tcPr marL="59207" marR="59207" marT="108547" marB="10854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dirty="0">
                          <a:effectLst/>
                          <a:latin typeface="Arial" panose="020B0604020202020204" pitchFamily="34" charset="0"/>
                          <a:ea typeface="Arial" panose="020B0604020202020204" pitchFamily="34" charset="0"/>
                        </a:rPr>
                        <a:t>Judah</a:t>
                      </a:r>
                      <a:endParaRPr lang="en-ZA" sz="3200" dirty="0">
                        <a:effectLst/>
                        <a:latin typeface="Arial" panose="020B0604020202020204" pitchFamily="34" charset="0"/>
                        <a:ea typeface="Arial" panose="020B0604020202020204" pitchFamily="34" charset="0"/>
                      </a:endParaRPr>
                    </a:p>
                  </a:txBody>
                  <a:tcPr marL="59207" marR="59207" marT="108547" marB="108547">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dirty="0">
                          <a:effectLst/>
                          <a:latin typeface="Arial" panose="020B0604020202020204" pitchFamily="34" charset="0"/>
                          <a:ea typeface="Arial" panose="020B0604020202020204" pitchFamily="34" charset="0"/>
                        </a:rPr>
                        <a:t>627–570 </a:t>
                      </a:r>
                      <a:r>
                        <a:rPr lang="en-ZA" sz="3200" dirty="0" err="1">
                          <a:effectLst/>
                          <a:latin typeface="Arial" panose="020B0604020202020204" pitchFamily="34" charset="0"/>
                          <a:ea typeface="Arial" panose="020B0604020202020204" pitchFamily="34" charset="0"/>
                        </a:rPr>
                        <a:t>b.c.</a:t>
                      </a:r>
                      <a:endParaRPr lang="en-ZA" sz="3200" dirty="0">
                        <a:effectLst/>
                        <a:latin typeface="Arial" panose="020B0604020202020204" pitchFamily="34" charset="0"/>
                        <a:ea typeface="Arial" panose="020B0604020202020204" pitchFamily="34" charset="0"/>
                      </a:endParaRPr>
                    </a:p>
                  </a:txBody>
                  <a:tcPr marL="59207" marR="59207" marT="108547" marB="108547">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3770">
                <a:tc>
                  <a:txBody>
                    <a:bodyPr/>
                    <a:lstStyle/>
                    <a:p>
                      <a:pPr>
                        <a:lnSpc>
                          <a:spcPct val="115000"/>
                        </a:lnSpc>
                        <a:spcAft>
                          <a:spcPts val="0"/>
                        </a:spcAft>
                      </a:pPr>
                      <a:r>
                        <a:rPr lang="en-ZA" sz="3200">
                          <a:effectLst/>
                          <a:latin typeface="Arial" panose="020B0604020202020204" pitchFamily="34" charset="0"/>
                          <a:ea typeface="Arial" panose="020B0604020202020204" pitchFamily="34" charset="0"/>
                        </a:rPr>
                        <a:t>Habakkuk</a:t>
                      </a:r>
                      <a:endParaRPr lang="en-ZA" sz="3200">
                        <a:effectLst/>
                        <a:latin typeface="Arial" panose="020B0604020202020204" pitchFamily="34" charset="0"/>
                        <a:ea typeface="Arial" panose="020B0604020202020204" pitchFamily="34" charset="0"/>
                      </a:endParaRPr>
                    </a:p>
                  </a:txBody>
                  <a:tcPr marL="59207" marR="59207" marT="108547" marB="10854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a:effectLst/>
                          <a:latin typeface="Arial" panose="020B0604020202020204" pitchFamily="34" charset="0"/>
                          <a:ea typeface="Arial" panose="020B0604020202020204" pitchFamily="34" charset="0"/>
                        </a:rPr>
                        <a:t>Judah</a:t>
                      </a:r>
                      <a:endParaRPr lang="en-ZA" sz="3200">
                        <a:effectLst/>
                        <a:latin typeface="Arial" panose="020B0604020202020204" pitchFamily="34" charset="0"/>
                        <a:ea typeface="Arial" panose="020B0604020202020204" pitchFamily="34" charset="0"/>
                      </a:endParaRPr>
                    </a:p>
                  </a:txBody>
                  <a:tcPr marL="59207" marR="59207" marT="108547" marB="108547">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dirty="0">
                          <a:effectLst/>
                          <a:latin typeface="Arial" panose="020B0604020202020204" pitchFamily="34" charset="0"/>
                          <a:ea typeface="Arial" panose="020B0604020202020204" pitchFamily="34" charset="0"/>
                        </a:rPr>
                        <a:t>620–605 </a:t>
                      </a:r>
                      <a:r>
                        <a:rPr lang="en-ZA" sz="3200" dirty="0" err="1">
                          <a:effectLst/>
                          <a:latin typeface="Arial" panose="020B0604020202020204" pitchFamily="34" charset="0"/>
                          <a:ea typeface="Arial" panose="020B0604020202020204" pitchFamily="34" charset="0"/>
                        </a:rPr>
                        <a:t>b.c.</a:t>
                      </a:r>
                      <a:endParaRPr lang="en-ZA" sz="3200" dirty="0">
                        <a:effectLst/>
                        <a:latin typeface="Arial" panose="020B0604020202020204" pitchFamily="34" charset="0"/>
                        <a:ea typeface="Arial" panose="020B0604020202020204" pitchFamily="34" charset="0"/>
                      </a:endParaRPr>
                    </a:p>
                  </a:txBody>
                  <a:tcPr marL="59207" marR="59207" marT="108547" marB="108547">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3770">
                <a:tc>
                  <a:txBody>
                    <a:bodyPr/>
                    <a:lstStyle/>
                    <a:p>
                      <a:pPr>
                        <a:lnSpc>
                          <a:spcPct val="115000"/>
                        </a:lnSpc>
                        <a:spcAft>
                          <a:spcPts val="0"/>
                        </a:spcAft>
                      </a:pPr>
                      <a:r>
                        <a:rPr lang="en-ZA" sz="3200">
                          <a:effectLst/>
                          <a:latin typeface="Arial" panose="020B0604020202020204" pitchFamily="34" charset="0"/>
                          <a:ea typeface="Arial" panose="020B0604020202020204" pitchFamily="34" charset="0"/>
                        </a:rPr>
                        <a:t>Daniel</a:t>
                      </a:r>
                      <a:endParaRPr lang="en-ZA" sz="3200">
                        <a:effectLst/>
                        <a:latin typeface="Arial" panose="020B0604020202020204" pitchFamily="34" charset="0"/>
                        <a:ea typeface="Arial" panose="020B0604020202020204" pitchFamily="34" charset="0"/>
                      </a:endParaRPr>
                    </a:p>
                  </a:txBody>
                  <a:tcPr marL="59207" marR="59207" marT="108547" marB="10854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a:effectLst/>
                          <a:latin typeface="Arial" panose="020B0604020202020204" pitchFamily="34" charset="0"/>
                          <a:ea typeface="Arial" panose="020B0604020202020204" pitchFamily="34" charset="0"/>
                        </a:rPr>
                        <a:t>Babylon</a:t>
                      </a:r>
                      <a:endParaRPr lang="en-ZA" sz="3200">
                        <a:effectLst/>
                        <a:latin typeface="Arial" panose="020B0604020202020204" pitchFamily="34" charset="0"/>
                        <a:ea typeface="Arial" panose="020B0604020202020204" pitchFamily="34" charset="0"/>
                      </a:endParaRPr>
                    </a:p>
                  </a:txBody>
                  <a:tcPr marL="59207" marR="59207" marT="108547" marB="108547">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dirty="0">
                          <a:effectLst/>
                          <a:latin typeface="Arial" panose="020B0604020202020204" pitchFamily="34" charset="0"/>
                          <a:ea typeface="Arial" panose="020B0604020202020204" pitchFamily="34" charset="0"/>
                        </a:rPr>
                        <a:t>605–536 </a:t>
                      </a:r>
                      <a:r>
                        <a:rPr lang="en-ZA" sz="3200" dirty="0" err="1">
                          <a:effectLst/>
                          <a:latin typeface="Arial" panose="020B0604020202020204" pitchFamily="34" charset="0"/>
                          <a:ea typeface="Arial" panose="020B0604020202020204" pitchFamily="34" charset="0"/>
                        </a:rPr>
                        <a:t>b.c.</a:t>
                      </a:r>
                      <a:endParaRPr lang="en-ZA" sz="3200" dirty="0">
                        <a:effectLst/>
                        <a:latin typeface="Arial" panose="020B0604020202020204" pitchFamily="34" charset="0"/>
                        <a:ea typeface="Arial" panose="020B0604020202020204" pitchFamily="34" charset="0"/>
                      </a:endParaRPr>
                    </a:p>
                  </a:txBody>
                  <a:tcPr marL="59207" marR="59207" marT="108547" marB="108547">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3770">
                <a:tc>
                  <a:txBody>
                    <a:bodyPr/>
                    <a:lstStyle/>
                    <a:p>
                      <a:pPr>
                        <a:lnSpc>
                          <a:spcPct val="115000"/>
                        </a:lnSpc>
                        <a:spcAft>
                          <a:spcPts val="0"/>
                        </a:spcAft>
                      </a:pPr>
                      <a:r>
                        <a:rPr lang="en-ZA" sz="3200">
                          <a:effectLst/>
                          <a:latin typeface="Arial" panose="020B0604020202020204" pitchFamily="34" charset="0"/>
                          <a:ea typeface="Arial" panose="020B0604020202020204" pitchFamily="34" charset="0"/>
                        </a:rPr>
                        <a:t>Ezekiel</a:t>
                      </a:r>
                      <a:endParaRPr lang="en-ZA" sz="3200">
                        <a:effectLst/>
                        <a:latin typeface="Arial" panose="020B0604020202020204" pitchFamily="34" charset="0"/>
                        <a:ea typeface="Arial" panose="020B0604020202020204" pitchFamily="34" charset="0"/>
                      </a:endParaRPr>
                    </a:p>
                  </a:txBody>
                  <a:tcPr marL="59207" marR="59207" marT="108547" marB="10854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a:effectLst/>
                          <a:latin typeface="Arial" panose="020B0604020202020204" pitchFamily="34" charset="0"/>
                          <a:ea typeface="Arial" panose="020B0604020202020204" pitchFamily="34" charset="0"/>
                        </a:rPr>
                        <a:t>Babylon</a:t>
                      </a:r>
                      <a:endParaRPr lang="en-ZA" sz="3200">
                        <a:effectLst/>
                        <a:latin typeface="Arial" panose="020B0604020202020204" pitchFamily="34" charset="0"/>
                        <a:ea typeface="Arial" panose="020B0604020202020204" pitchFamily="34" charset="0"/>
                      </a:endParaRPr>
                    </a:p>
                  </a:txBody>
                  <a:tcPr marL="59207" marR="59207" marT="108547" marB="108547">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dirty="0">
                          <a:effectLst/>
                          <a:latin typeface="Arial" panose="020B0604020202020204" pitchFamily="34" charset="0"/>
                          <a:ea typeface="Arial" panose="020B0604020202020204" pitchFamily="34" charset="0"/>
                        </a:rPr>
                        <a:t>593–570 </a:t>
                      </a:r>
                      <a:r>
                        <a:rPr lang="en-ZA" sz="3200" dirty="0" err="1">
                          <a:effectLst/>
                          <a:latin typeface="Arial" panose="020B0604020202020204" pitchFamily="34" charset="0"/>
                          <a:ea typeface="Arial" panose="020B0604020202020204" pitchFamily="34" charset="0"/>
                        </a:rPr>
                        <a:t>b.c.</a:t>
                      </a:r>
                      <a:endParaRPr lang="en-ZA" sz="3200" dirty="0">
                        <a:effectLst/>
                        <a:latin typeface="Arial" panose="020B0604020202020204" pitchFamily="34" charset="0"/>
                        <a:ea typeface="Arial" panose="020B0604020202020204" pitchFamily="34" charset="0"/>
                      </a:endParaRPr>
                    </a:p>
                  </a:txBody>
                  <a:tcPr marL="59207" marR="59207" marT="108547" marB="108547">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3770">
                <a:tc>
                  <a:txBody>
                    <a:bodyPr/>
                    <a:lstStyle/>
                    <a:p>
                      <a:pPr>
                        <a:lnSpc>
                          <a:spcPct val="115000"/>
                        </a:lnSpc>
                        <a:spcAft>
                          <a:spcPts val="0"/>
                        </a:spcAft>
                      </a:pPr>
                      <a:r>
                        <a:rPr lang="en-ZA" sz="3200" dirty="0">
                          <a:effectLst/>
                          <a:latin typeface="Arial" panose="020B0604020202020204" pitchFamily="34" charset="0"/>
                          <a:ea typeface="Arial" panose="020B0604020202020204" pitchFamily="34" charset="0"/>
                        </a:rPr>
                        <a:t>Haggai</a:t>
                      </a:r>
                      <a:endParaRPr lang="en-ZA" sz="3200" dirty="0">
                        <a:effectLst/>
                        <a:latin typeface="Arial" panose="020B0604020202020204" pitchFamily="34" charset="0"/>
                        <a:ea typeface="Arial" panose="020B0604020202020204" pitchFamily="34" charset="0"/>
                      </a:endParaRPr>
                    </a:p>
                  </a:txBody>
                  <a:tcPr marL="59207" marR="59207" marT="108547" marB="10854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a:effectLst/>
                          <a:latin typeface="Arial" panose="020B0604020202020204" pitchFamily="34" charset="0"/>
                          <a:ea typeface="Arial" panose="020B0604020202020204" pitchFamily="34" charset="0"/>
                        </a:rPr>
                        <a:t>Judah</a:t>
                      </a:r>
                      <a:endParaRPr lang="en-ZA" sz="3200">
                        <a:effectLst/>
                        <a:latin typeface="Arial" panose="020B0604020202020204" pitchFamily="34" charset="0"/>
                        <a:ea typeface="Arial" panose="020B0604020202020204" pitchFamily="34" charset="0"/>
                      </a:endParaRPr>
                    </a:p>
                  </a:txBody>
                  <a:tcPr marL="59207" marR="59207" marT="108547" marB="108547">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dirty="0">
                          <a:effectLst/>
                          <a:latin typeface="Arial" panose="020B0604020202020204" pitchFamily="34" charset="0"/>
                          <a:ea typeface="Arial" panose="020B0604020202020204" pitchFamily="34" charset="0"/>
                        </a:rPr>
                        <a:t>520–505 </a:t>
                      </a:r>
                      <a:r>
                        <a:rPr lang="en-ZA" sz="3200" dirty="0" err="1">
                          <a:effectLst/>
                          <a:latin typeface="Arial" panose="020B0604020202020204" pitchFamily="34" charset="0"/>
                          <a:ea typeface="Arial" panose="020B0604020202020204" pitchFamily="34" charset="0"/>
                        </a:rPr>
                        <a:t>b.c.</a:t>
                      </a:r>
                      <a:endParaRPr lang="en-ZA" sz="3200" dirty="0">
                        <a:effectLst/>
                        <a:latin typeface="Arial" panose="020B0604020202020204" pitchFamily="34" charset="0"/>
                        <a:ea typeface="Arial" panose="020B0604020202020204" pitchFamily="34" charset="0"/>
                      </a:endParaRPr>
                    </a:p>
                  </a:txBody>
                  <a:tcPr marL="59207" marR="59207" marT="108547" marB="108547">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3770">
                <a:tc>
                  <a:txBody>
                    <a:bodyPr/>
                    <a:lstStyle/>
                    <a:p>
                      <a:pPr>
                        <a:lnSpc>
                          <a:spcPct val="115000"/>
                        </a:lnSpc>
                        <a:spcAft>
                          <a:spcPts val="0"/>
                        </a:spcAft>
                      </a:pPr>
                      <a:r>
                        <a:rPr lang="en-ZA" sz="3200">
                          <a:effectLst/>
                          <a:latin typeface="Arial" panose="020B0604020202020204" pitchFamily="34" charset="0"/>
                          <a:ea typeface="Arial" panose="020B0604020202020204" pitchFamily="34" charset="0"/>
                        </a:rPr>
                        <a:t>Zechariah</a:t>
                      </a:r>
                      <a:endParaRPr lang="en-ZA" sz="3200">
                        <a:effectLst/>
                        <a:latin typeface="Arial" panose="020B0604020202020204" pitchFamily="34" charset="0"/>
                        <a:ea typeface="Arial" panose="020B0604020202020204" pitchFamily="34" charset="0"/>
                      </a:endParaRPr>
                    </a:p>
                  </a:txBody>
                  <a:tcPr marL="59207" marR="59207" marT="108547" marB="10854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a:effectLst/>
                          <a:latin typeface="Arial" panose="020B0604020202020204" pitchFamily="34" charset="0"/>
                          <a:ea typeface="Arial" panose="020B0604020202020204" pitchFamily="34" charset="0"/>
                        </a:rPr>
                        <a:t>Judah</a:t>
                      </a:r>
                      <a:endParaRPr lang="en-ZA" sz="3200">
                        <a:effectLst/>
                        <a:latin typeface="Arial" panose="020B0604020202020204" pitchFamily="34" charset="0"/>
                        <a:ea typeface="Arial" panose="020B0604020202020204" pitchFamily="34" charset="0"/>
                      </a:endParaRPr>
                    </a:p>
                  </a:txBody>
                  <a:tcPr marL="59207" marR="59207" marT="108547" marB="108547">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dirty="0">
                          <a:effectLst/>
                          <a:latin typeface="Arial" panose="020B0604020202020204" pitchFamily="34" charset="0"/>
                          <a:ea typeface="Arial" panose="020B0604020202020204" pitchFamily="34" charset="0"/>
                        </a:rPr>
                        <a:t>520–470 </a:t>
                      </a:r>
                      <a:r>
                        <a:rPr lang="en-ZA" sz="3200" dirty="0" err="1">
                          <a:effectLst/>
                          <a:latin typeface="Arial" panose="020B0604020202020204" pitchFamily="34" charset="0"/>
                          <a:ea typeface="Arial" panose="020B0604020202020204" pitchFamily="34" charset="0"/>
                        </a:rPr>
                        <a:t>b.c.</a:t>
                      </a:r>
                      <a:endParaRPr lang="en-ZA" sz="3200" dirty="0">
                        <a:effectLst/>
                        <a:latin typeface="Arial" panose="020B0604020202020204" pitchFamily="34" charset="0"/>
                        <a:ea typeface="Arial" panose="020B0604020202020204" pitchFamily="34" charset="0"/>
                      </a:endParaRPr>
                    </a:p>
                  </a:txBody>
                  <a:tcPr marL="59207" marR="59207" marT="108547" marB="108547">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3770">
                <a:tc>
                  <a:txBody>
                    <a:bodyPr/>
                    <a:lstStyle/>
                    <a:p>
                      <a:pPr>
                        <a:lnSpc>
                          <a:spcPct val="115000"/>
                        </a:lnSpc>
                        <a:spcAft>
                          <a:spcPts val="0"/>
                        </a:spcAft>
                      </a:pPr>
                      <a:r>
                        <a:rPr lang="en-ZA" sz="3200">
                          <a:effectLst/>
                          <a:latin typeface="Arial" panose="020B0604020202020204" pitchFamily="34" charset="0"/>
                          <a:ea typeface="Arial" panose="020B0604020202020204" pitchFamily="34" charset="0"/>
                        </a:rPr>
                        <a:t>Malachi</a:t>
                      </a:r>
                      <a:endParaRPr lang="en-ZA" sz="3200">
                        <a:effectLst/>
                        <a:latin typeface="Arial" panose="020B0604020202020204" pitchFamily="34" charset="0"/>
                        <a:ea typeface="Arial" panose="020B0604020202020204" pitchFamily="34" charset="0"/>
                      </a:endParaRPr>
                    </a:p>
                  </a:txBody>
                  <a:tcPr marL="59207" marR="59207" marT="108547" marB="10854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a:effectLst/>
                          <a:latin typeface="Arial" panose="020B0604020202020204" pitchFamily="34" charset="0"/>
                          <a:ea typeface="Arial" panose="020B0604020202020204" pitchFamily="34" charset="0"/>
                        </a:rPr>
                        <a:t>Judah</a:t>
                      </a:r>
                      <a:endParaRPr lang="en-ZA" sz="3200">
                        <a:effectLst/>
                        <a:latin typeface="Arial" panose="020B0604020202020204" pitchFamily="34" charset="0"/>
                        <a:ea typeface="Arial" panose="020B0604020202020204" pitchFamily="34" charset="0"/>
                      </a:endParaRPr>
                    </a:p>
                  </a:txBody>
                  <a:tcPr marL="59207" marR="59207" marT="108547" marB="108547">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3200" dirty="0">
                          <a:effectLst/>
                          <a:latin typeface="Arial" panose="020B0604020202020204" pitchFamily="34" charset="0"/>
                          <a:ea typeface="Arial" panose="020B0604020202020204" pitchFamily="34" charset="0"/>
                        </a:rPr>
                        <a:t>437–417 </a:t>
                      </a:r>
                      <a:r>
                        <a:rPr lang="en-ZA" sz="3200" dirty="0" err="1">
                          <a:effectLst/>
                          <a:latin typeface="Arial" panose="020B0604020202020204" pitchFamily="34" charset="0"/>
                          <a:ea typeface="Arial" panose="020B0604020202020204" pitchFamily="34" charset="0"/>
                        </a:rPr>
                        <a:t>b.c.</a:t>
                      </a:r>
                      <a:endParaRPr lang="en-ZA" sz="3200" dirty="0">
                        <a:effectLst/>
                        <a:latin typeface="Arial" panose="020B0604020202020204" pitchFamily="34" charset="0"/>
                        <a:ea typeface="Arial" panose="020B0604020202020204" pitchFamily="34" charset="0"/>
                      </a:endParaRPr>
                    </a:p>
                  </a:txBody>
                  <a:tcPr marL="59207" marR="59207" marT="108547" marB="108547">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385888" y="357433"/>
          <a:ext cx="9419862" cy="6655791"/>
        </p:xfrm>
        <a:graphic>
          <a:graphicData uri="http://schemas.openxmlformats.org/drawingml/2006/table">
            <a:tbl>
              <a:tblPr>
                <a:tableStyleId>{5C22544A-7EE6-4342-B048-85BDC9FD1C3A}</a:tableStyleId>
              </a:tblPr>
              <a:tblGrid>
                <a:gridCol w="1569977"/>
                <a:gridCol w="1569977"/>
                <a:gridCol w="1569977"/>
                <a:gridCol w="1569977"/>
                <a:gridCol w="1569977"/>
                <a:gridCol w="1569977"/>
              </a:tblGrid>
              <a:tr h="689880">
                <a:tc gridSpan="6">
                  <a:txBody>
                    <a:bodyPr/>
                    <a:lstStyle/>
                    <a:p>
                      <a:pPr algn="ctr">
                        <a:lnSpc>
                          <a:spcPct val="115000"/>
                        </a:lnSpc>
                        <a:spcAft>
                          <a:spcPts val="0"/>
                        </a:spcAft>
                      </a:pPr>
                      <a:r>
                        <a:rPr lang="en-ZA" sz="2400" dirty="0">
                          <a:effectLst/>
                        </a:rPr>
                        <a:t>Prophets organized </a:t>
                      </a:r>
                      <a:r>
                        <a:rPr lang="en-ZA" sz="2400" dirty="0" smtClean="0">
                          <a:effectLst/>
                        </a:rPr>
                        <a:t>by </a:t>
                      </a:r>
                      <a:r>
                        <a:rPr lang="en-ZA" sz="2400" dirty="0">
                          <a:effectLst/>
                        </a:rPr>
                        <a:t>Captivity</a:t>
                      </a:r>
                      <a:endParaRPr lang="en-ZA" sz="2400" dirty="0">
                        <a:effectLst/>
                        <a:latin typeface="Arial" panose="020B0604020202020204" pitchFamily="34" charset="0"/>
                        <a:ea typeface="Arial" panose="020B0604020202020204" pitchFamily="34" charset="0"/>
                      </a:endParaRPr>
                    </a:p>
                  </a:txBody>
                  <a:tcPr marL="68260" marR="68260" marT="125143" marB="125143"/>
                </a:tc>
                <a:tc hMerge="1">
                  <a:tcPr/>
                </a:tc>
                <a:tc hMerge="1">
                  <a:tcPr/>
                </a:tc>
                <a:tc hMerge="1">
                  <a:tcPr/>
                </a:tc>
                <a:tc hMerge="1">
                  <a:tcPr/>
                </a:tc>
                <a:tc hMerge="1">
                  <a:tcPr/>
                </a:tc>
              </a:tr>
              <a:tr h="1129473">
                <a:tc gridSpan="4">
                  <a:txBody>
                    <a:bodyPr/>
                    <a:lstStyle/>
                    <a:p>
                      <a:pPr algn="ctr">
                        <a:lnSpc>
                          <a:spcPct val="115000"/>
                        </a:lnSpc>
                        <a:spcAft>
                          <a:spcPts val="0"/>
                        </a:spcAft>
                      </a:pPr>
                      <a:r>
                        <a:rPr lang="en-ZA" sz="2400" dirty="0" err="1">
                          <a:effectLst/>
                        </a:rPr>
                        <a:t>Preexilic</a:t>
                      </a:r>
                      <a:endParaRPr lang="en-ZA" sz="2400" dirty="0">
                        <a:effectLst/>
                        <a:latin typeface="Arial" panose="020B0604020202020204" pitchFamily="34" charset="0"/>
                        <a:ea typeface="Arial" panose="020B0604020202020204" pitchFamily="34" charset="0"/>
                      </a:endParaRPr>
                    </a:p>
                  </a:txBody>
                  <a:tcPr marL="68260" marR="68260" marT="125143" marB="125143"/>
                </a:tc>
                <a:tc hMerge="1">
                  <a:tcPr/>
                </a:tc>
                <a:tc hMerge="1">
                  <a:tcPr/>
                </a:tc>
                <a:tc hMerge="1">
                  <a:tcPr/>
                </a:tc>
                <a:tc>
                  <a:txBody>
                    <a:bodyPr/>
                    <a:lstStyle/>
                    <a:p>
                      <a:pPr algn="ctr">
                        <a:lnSpc>
                          <a:spcPct val="115000"/>
                        </a:lnSpc>
                        <a:spcAft>
                          <a:spcPts val="0"/>
                        </a:spcAft>
                      </a:pPr>
                      <a:r>
                        <a:rPr lang="en-ZA" sz="2400" dirty="0">
                          <a:effectLst/>
                        </a:rPr>
                        <a:t>Exilic</a:t>
                      </a:r>
                      <a:endParaRPr lang="en-ZA" sz="2400" dirty="0">
                        <a:effectLst/>
                        <a:latin typeface="Arial" panose="020B0604020202020204" pitchFamily="34" charset="0"/>
                        <a:ea typeface="Arial" panose="020B0604020202020204" pitchFamily="34" charset="0"/>
                      </a:endParaRPr>
                    </a:p>
                  </a:txBody>
                  <a:tcPr marL="68260" marR="68260" marT="125143" marB="125143"/>
                </a:tc>
                <a:tc>
                  <a:txBody>
                    <a:bodyPr/>
                    <a:lstStyle/>
                    <a:p>
                      <a:pPr algn="ctr">
                        <a:lnSpc>
                          <a:spcPct val="115000"/>
                        </a:lnSpc>
                        <a:spcAft>
                          <a:spcPts val="0"/>
                        </a:spcAft>
                      </a:pPr>
                      <a:r>
                        <a:rPr lang="en-ZA" sz="2400" dirty="0">
                          <a:effectLst/>
                        </a:rPr>
                        <a:t>Postexilic</a:t>
                      </a:r>
                      <a:endParaRPr lang="en-ZA" sz="2400" dirty="0">
                        <a:effectLst/>
                        <a:latin typeface="Arial" panose="020B0604020202020204" pitchFamily="34" charset="0"/>
                        <a:ea typeface="Arial" panose="020B0604020202020204" pitchFamily="34" charset="0"/>
                      </a:endParaRPr>
                    </a:p>
                  </a:txBody>
                  <a:tcPr marL="68260" marR="68260" marT="125143" marB="125143"/>
                </a:tc>
              </a:tr>
              <a:tr h="689880">
                <a:tc>
                  <a:txBody>
                    <a:bodyPr/>
                    <a:lstStyle/>
                    <a:p>
                      <a:pPr>
                        <a:lnSpc>
                          <a:spcPct val="115000"/>
                        </a:lnSpc>
                        <a:spcAft>
                          <a:spcPts val="0"/>
                        </a:spcAft>
                      </a:pPr>
                      <a:r>
                        <a:rPr lang="en-ZA" sz="2400" dirty="0">
                          <a:effectLst/>
                        </a:rPr>
                        <a:t>Amos</a:t>
                      </a:r>
                      <a:endParaRPr lang="en-ZA" sz="2400" dirty="0">
                        <a:effectLst/>
                        <a:latin typeface="Arial" panose="020B0604020202020204" pitchFamily="34" charset="0"/>
                        <a:ea typeface="Arial" panose="020B0604020202020204" pitchFamily="34" charset="0"/>
                      </a:endParaRPr>
                    </a:p>
                  </a:txBody>
                  <a:tcPr marL="68260" marR="68260" marT="125143" marB="125143"/>
                </a:tc>
                <a:tc>
                  <a:txBody>
                    <a:bodyPr/>
                    <a:lstStyle/>
                    <a:p>
                      <a:pPr>
                        <a:lnSpc>
                          <a:spcPct val="115000"/>
                        </a:lnSpc>
                        <a:spcAft>
                          <a:spcPts val="0"/>
                        </a:spcAft>
                      </a:pPr>
                      <a:r>
                        <a:rPr lang="en-ZA" sz="2400" dirty="0">
                          <a:effectLst/>
                        </a:rPr>
                        <a:t>Micah</a:t>
                      </a:r>
                      <a:endParaRPr lang="en-ZA" sz="2400" dirty="0">
                        <a:effectLst/>
                        <a:latin typeface="Arial" panose="020B0604020202020204" pitchFamily="34" charset="0"/>
                        <a:ea typeface="Arial" panose="020B0604020202020204" pitchFamily="34" charset="0"/>
                      </a:endParaRPr>
                    </a:p>
                  </a:txBody>
                  <a:tcPr marL="68260" marR="68260" marT="125143" marB="125143"/>
                </a:tc>
                <a:tc>
                  <a:txBody>
                    <a:bodyPr/>
                    <a:lstStyle/>
                    <a:p>
                      <a:pPr>
                        <a:lnSpc>
                          <a:spcPct val="115000"/>
                        </a:lnSpc>
                        <a:spcAft>
                          <a:spcPts val="0"/>
                        </a:spcAft>
                      </a:pPr>
                      <a:r>
                        <a:rPr lang="en-ZA" sz="2400" dirty="0">
                          <a:effectLst/>
                        </a:rPr>
                        <a:t>Jeremiah</a:t>
                      </a:r>
                      <a:endParaRPr lang="en-ZA" sz="2400" dirty="0">
                        <a:effectLst/>
                        <a:latin typeface="Arial" panose="020B0604020202020204" pitchFamily="34" charset="0"/>
                        <a:ea typeface="Arial" panose="020B0604020202020204" pitchFamily="34" charset="0"/>
                      </a:endParaRPr>
                    </a:p>
                  </a:txBody>
                  <a:tcPr marL="68260" marR="68260" marT="125143" marB="125143"/>
                </a:tc>
                <a:tc>
                  <a:txBody>
                    <a:bodyPr/>
                    <a:lstStyle/>
                    <a:p>
                      <a:endParaRPr lang="en-ZA"/>
                    </a:p>
                  </a:txBody>
                  <a:tcPr marL="68260" marR="68260" marT="125143" marB="125143"/>
                </a:tc>
                <a:tc>
                  <a:txBody>
                    <a:bodyPr/>
                    <a:lstStyle/>
                    <a:p>
                      <a:pPr>
                        <a:lnSpc>
                          <a:spcPct val="115000"/>
                        </a:lnSpc>
                        <a:spcAft>
                          <a:spcPts val="0"/>
                        </a:spcAft>
                      </a:pPr>
                      <a:r>
                        <a:rPr lang="en-ZA" sz="2400">
                          <a:effectLst/>
                        </a:rPr>
                        <a:t>Daniel</a:t>
                      </a:r>
                      <a:endParaRPr lang="en-ZA" sz="2400">
                        <a:effectLst/>
                        <a:latin typeface="Arial" panose="020B0604020202020204" pitchFamily="34" charset="0"/>
                        <a:ea typeface="Arial" panose="020B0604020202020204" pitchFamily="34" charset="0"/>
                      </a:endParaRPr>
                    </a:p>
                  </a:txBody>
                  <a:tcPr marL="68260" marR="68260" marT="125143" marB="125143"/>
                </a:tc>
                <a:tc>
                  <a:txBody>
                    <a:bodyPr/>
                    <a:lstStyle/>
                    <a:p>
                      <a:pPr>
                        <a:lnSpc>
                          <a:spcPct val="115000"/>
                        </a:lnSpc>
                        <a:spcAft>
                          <a:spcPts val="0"/>
                        </a:spcAft>
                      </a:pPr>
                      <a:r>
                        <a:rPr lang="en-ZA" sz="2400" dirty="0">
                          <a:effectLst/>
                        </a:rPr>
                        <a:t>Haggai</a:t>
                      </a:r>
                      <a:endParaRPr lang="en-ZA" sz="2400" dirty="0">
                        <a:effectLst/>
                        <a:latin typeface="Arial" panose="020B0604020202020204" pitchFamily="34" charset="0"/>
                        <a:ea typeface="Arial" panose="020B0604020202020204" pitchFamily="34" charset="0"/>
                      </a:endParaRPr>
                    </a:p>
                  </a:txBody>
                  <a:tcPr marL="68260" marR="68260" marT="125143" marB="125143"/>
                </a:tc>
              </a:tr>
              <a:tr h="689880">
                <a:tc>
                  <a:txBody>
                    <a:bodyPr/>
                    <a:lstStyle/>
                    <a:p>
                      <a:pPr>
                        <a:lnSpc>
                          <a:spcPct val="115000"/>
                        </a:lnSpc>
                        <a:spcAft>
                          <a:spcPts val="0"/>
                        </a:spcAft>
                      </a:pPr>
                      <a:r>
                        <a:rPr lang="en-ZA" sz="2400">
                          <a:effectLst/>
                        </a:rPr>
                        <a:t>Hosea</a:t>
                      </a:r>
                      <a:endParaRPr lang="en-ZA" sz="2400">
                        <a:effectLst/>
                        <a:latin typeface="Arial" panose="020B0604020202020204" pitchFamily="34" charset="0"/>
                        <a:ea typeface="Arial" panose="020B0604020202020204" pitchFamily="34" charset="0"/>
                      </a:endParaRPr>
                    </a:p>
                  </a:txBody>
                  <a:tcPr marL="68260" marR="68260" marT="125143" marB="125143"/>
                </a:tc>
                <a:tc>
                  <a:txBody>
                    <a:bodyPr/>
                    <a:lstStyle/>
                    <a:p>
                      <a:pPr>
                        <a:lnSpc>
                          <a:spcPct val="115000"/>
                        </a:lnSpc>
                        <a:spcAft>
                          <a:spcPts val="0"/>
                        </a:spcAft>
                      </a:pPr>
                      <a:r>
                        <a:rPr lang="en-ZA" sz="2400" dirty="0">
                          <a:effectLst/>
                        </a:rPr>
                        <a:t>Nahum</a:t>
                      </a:r>
                      <a:endParaRPr lang="en-ZA" sz="2400" dirty="0">
                        <a:effectLst/>
                        <a:latin typeface="Arial" panose="020B0604020202020204" pitchFamily="34" charset="0"/>
                        <a:ea typeface="Arial" panose="020B0604020202020204" pitchFamily="34" charset="0"/>
                      </a:endParaRPr>
                    </a:p>
                  </a:txBody>
                  <a:tcPr marL="68260" marR="68260" marT="125143" marB="125143"/>
                </a:tc>
                <a:tc>
                  <a:txBody>
                    <a:bodyPr/>
                    <a:lstStyle/>
                    <a:p>
                      <a:pPr>
                        <a:lnSpc>
                          <a:spcPct val="115000"/>
                        </a:lnSpc>
                        <a:spcAft>
                          <a:spcPts val="0"/>
                        </a:spcAft>
                      </a:pPr>
                      <a:r>
                        <a:rPr lang="en-ZA" sz="2400" dirty="0">
                          <a:effectLst/>
                        </a:rPr>
                        <a:t>Habakkuk</a:t>
                      </a:r>
                      <a:endParaRPr lang="en-ZA" sz="2400" dirty="0">
                        <a:effectLst/>
                        <a:latin typeface="Arial" panose="020B0604020202020204" pitchFamily="34" charset="0"/>
                        <a:ea typeface="Arial" panose="020B0604020202020204" pitchFamily="34" charset="0"/>
                      </a:endParaRPr>
                    </a:p>
                  </a:txBody>
                  <a:tcPr marL="68260" marR="68260" marT="125143" marB="125143"/>
                </a:tc>
                <a:tc>
                  <a:txBody>
                    <a:bodyPr/>
                    <a:lstStyle/>
                    <a:p>
                      <a:endParaRPr lang="en-ZA" dirty="0"/>
                    </a:p>
                  </a:txBody>
                  <a:tcPr marL="68260" marR="68260" marT="125143" marB="125143"/>
                </a:tc>
                <a:tc>
                  <a:txBody>
                    <a:bodyPr/>
                    <a:lstStyle/>
                    <a:p>
                      <a:pPr>
                        <a:lnSpc>
                          <a:spcPct val="115000"/>
                        </a:lnSpc>
                        <a:spcAft>
                          <a:spcPts val="0"/>
                        </a:spcAft>
                      </a:pPr>
                      <a:r>
                        <a:rPr lang="en-ZA" sz="2400" dirty="0">
                          <a:effectLst/>
                        </a:rPr>
                        <a:t>Ezekiel</a:t>
                      </a:r>
                      <a:endParaRPr lang="en-ZA" sz="2400" dirty="0">
                        <a:effectLst/>
                        <a:latin typeface="Arial" panose="020B0604020202020204" pitchFamily="34" charset="0"/>
                        <a:ea typeface="Arial" panose="020B0604020202020204" pitchFamily="34" charset="0"/>
                      </a:endParaRPr>
                    </a:p>
                  </a:txBody>
                  <a:tcPr marL="68260" marR="68260" marT="125143" marB="125143"/>
                </a:tc>
                <a:tc>
                  <a:txBody>
                    <a:bodyPr/>
                    <a:lstStyle/>
                    <a:p>
                      <a:pPr>
                        <a:lnSpc>
                          <a:spcPct val="115000"/>
                        </a:lnSpc>
                        <a:spcAft>
                          <a:spcPts val="0"/>
                        </a:spcAft>
                      </a:pPr>
                      <a:r>
                        <a:rPr lang="en-ZA" sz="2400" dirty="0">
                          <a:effectLst/>
                        </a:rPr>
                        <a:t>Zechariah</a:t>
                      </a:r>
                      <a:endParaRPr lang="en-ZA" sz="2400" dirty="0">
                        <a:effectLst/>
                        <a:latin typeface="Arial" panose="020B0604020202020204" pitchFamily="34" charset="0"/>
                        <a:ea typeface="Arial" panose="020B0604020202020204" pitchFamily="34" charset="0"/>
                      </a:endParaRPr>
                    </a:p>
                  </a:txBody>
                  <a:tcPr marL="68260" marR="68260" marT="125143" marB="125143"/>
                </a:tc>
              </a:tr>
              <a:tr h="1152226">
                <a:tc>
                  <a:txBody>
                    <a:bodyPr/>
                    <a:lstStyle/>
                    <a:p>
                      <a:pPr>
                        <a:lnSpc>
                          <a:spcPct val="115000"/>
                        </a:lnSpc>
                        <a:spcAft>
                          <a:spcPts val="0"/>
                        </a:spcAft>
                      </a:pPr>
                      <a:r>
                        <a:rPr lang="en-ZA" sz="2400" dirty="0">
                          <a:effectLst/>
                        </a:rPr>
                        <a:t>Jonah</a:t>
                      </a:r>
                      <a:endParaRPr lang="en-ZA" sz="2400" dirty="0">
                        <a:effectLst/>
                        <a:latin typeface="Arial" panose="020B0604020202020204" pitchFamily="34" charset="0"/>
                        <a:ea typeface="Arial" panose="020B0604020202020204" pitchFamily="34" charset="0"/>
                      </a:endParaRPr>
                    </a:p>
                  </a:txBody>
                  <a:tcPr marL="68260" marR="68260" marT="136520" marB="136520"/>
                </a:tc>
                <a:tc>
                  <a:txBody>
                    <a:bodyPr/>
                    <a:lstStyle/>
                    <a:p>
                      <a:pPr>
                        <a:lnSpc>
                          <a:spcPct val="115000"/>
                        </a:lnSpc>
                        <a:spcAft>
                          <a:spcPts val="0"/>
                        </a:spcAft>
                      </a:pPr>
                      <a:r>
                        <a:rPr lang="en-ZA" sz="2400">
                          <a:effectLst/>
                        </a:rPr>
                        <a:t>Isaiah</a:t>
                      </a:r>
                      <a:endParaRPr lang="en-ZA" sz="2400">
                        <a:effectLst/>
                        <a:latin typeface="Arial" panose="020B0604020202020204" pitchFamily="34" charset="0"/>
                        <a:ea typeface="Arial" panose="020B0604020202020204" pitchFamily="34" charset="0"/>
                      </a:endParaRPr>
                    </a:p>
                  </a:txBody>
                  <a:tcPr marL="68260" marR="68260" marT="136520" marB="136520"/>
                </a:tc>
                <a:tc>
                  <a:txBody>
                    <a:bodyPr/>
                    <a:lstStyle/>
                    <a:p>
                      <a:pPr>
                        <a:lnSpc>
                          <a:spcPct val="115000"/>
                        </a:lnSpc>
                        <a:spcAft>
                          <a:spcPts val="0"/>
                        </a:spcAft>
                      </a:pPr>
                      <a:r>
                        <a:rPr lang="en-ZA" sz="2400" dirty="0">
                          <a:effectLst/>
                        </a:rPr>
                        <a:t>Zephaniah</a:t>
                      </a:r>
                      <a:endParaRPr lang="en-ZA" sz="2400" dirty="0">
                        <a:effectLst/>
                        <a:latin typeface="Arial" panose="020B0604020202020204" pitchFamily="34" charset="0"/>
                        <a:ea typeface="Arial" panose="020B0604020202020204" pitchFamily="34" charset="0"/>
                      </a:endParaRPr>
                    </a:p>
                  </a:txBody>
                  <a:tcPr marL="68260" marR="68260" marT="136520" marB="136520"/>
                </a:tc>
                <a:tc>
                  <a:txBody>
                    <a:bodyPr/>
                    <a:lstStyle/>
                    <a:p>
                      <a:pPr>
                        <a:lnSpc>
                          <a:spcPct val="115000"/>
                        </a:lnSpc>
                        <a:spcAft>
                          <a:spcPts val="0"/>
                        </a:spcAft>
                      </a:pPr>
                      <a:r>
                        <a:rPr lang="en-ZA" sz="2400" dirty="0">
                          <a:effectLst/>
                        </a:rPr>
                        <a:t> </a:t>
                      </a:r>
                      <a:endParaRPr lang="en-ZA" sz="2400" dirty="0" smtClean="0">
                        <a:effectLst/>
                      </a:endParaRPr>
                    </a:p>
                    <a:p>
                      <a:pPr>
                        <a:lnSpc>
                          <a:spcPct val="115000"/>
                        </a:lnSpc>
                        <a:spcAft>
                          <a:spcPts val="0"/>
                        </a:spcAft>
                      </a:pPr>
                      <a:endParaRPr lang="en-ZA" sz="2400" dirty="0">
                        <a:effectLst/>
                        <a:latin typeface="Arial" panose="020B0604020202020204" pitchFamily="34" charset="0"/>
                        <a:ea typeface="Arial" panose="020B0604020202020204" pitchFamily="34" charset="0"/>
                      </a:endParaRPr>
                    </a:p>
                  </a:txBody>
                  <a:tcPr marL="68260" marR="68260" marT="136520" marB="136520"/>
                </a:tc>
                <a:tc>
                  <a:txBody>
                    <a:bodyPr/>
                    <a:lstStyle/>
                    <a:p>
                      <a:pPr>
                        <a:lnSpc>
                          <a:spcPct val="115000"/>
                        </a:lnSpc>
                        <a:spcAft>
                          <a:spcPts val="0"/>
                        </a:spcAft>
                      </a:pPr>
                      <a:endParaRPr lang="en-ZA" sz="2400" dirty="0">
                        <a:effectLst/>
                        <a:latin typeface="Arial" panose="020B0604020202020204" pitchFamily="34" charset="0"/>
                        <a:ea typeface="Arial" panose="020B0604020202020204" pitchFamily="34" charset="0"/>
                      </a:endParaRPr>
                    </a:p>
                  </a:txBody>
                  <a:tcPr marL="68260" marR="68260" marT="136520" marB="136520"/>
                </a:tc>
                <a:tc>
                  <a:txBody>
                    <a:bodyPr/>
                    <a:lstStyle/>
                    <a:p>
                      <a:r>
                        <a:rPr lang="en-ZA" sz="2400" kern="1200" dirty="0" smtClean="0">
                          <a:solidFill>
                            <a:schemeClr val="dk1"/>
                          </a:solidFill>
                          <a:effectLst/>
                          <a:latin typeface="+mn-lt"/>
                          <a:ea typeface="+mn-ea"/>
                          <a:cs typeface="+mn-cs"/>
                        </a:rPr>
                        <a:t>Malachi </a:t>
                      </a:r>
                      <a:endParaRPr lang="en-ZA" sz="2400" kern="1200" dirty="0">
                        <a:solidFill>
                          <a:schemeClr val="dk1"/>
                        </a:solidFill>
                        <a:effectLst/>
                        <a:latin typeface="+mn-lt"/>
                        <a:ea typeface="+mn-ea"/>
                        <a:cs typeface="+mn-cs"/>
                      </a:endParaRPr>
                    </a:p>
                  </a:txBody>
                  <a:tcPr marL="68260" marR="68260" marT="125143" marB="125143"/>
                </a:tc>
              </a:tr>
              <a:tr h="1152226">
                <a:tc>
                  <a:txBody>
                    <a:bodyPr/>
                    <a:lstStyle/>
                    <a:p>
                      <a:pPr>
                        <a:lnSpc>
                          <a:spcPct val="115000"/>
                        </a:lnSpc>
                        <a:spcAft>
                          <a:spcPts val="0"/>
                        </a:spcAft>
                      </a:pPr>
                      <a:r>
                        <a:rPr lang="en-ZA" sz="2400" dirty="0">
                          <a:effectLst/>
                        </a:rPr>
                        <a:t>Obadiah</a:t>
                      </a:r>
                      <a:endParaRPr lang="en-ZA" sz="2400" dirty="0">
                        <a:effectLst/>
                        <a:latin typeface="Arial" panose="020B0604020202020204" pitchFamily="34" charset="0"/>
                        <a:ea typeface="Arial" panose="020B0604020202020204" pitchFamily="34" charset="0"/>
                      </a:endParaRPr>
                    </a:p>
                  </a:txBody>
                  <a:tcPr marL="68260" marR="68260" marT="125143" marB="125143"/>
                </a:tc>
                <a:tc>
                  <a:txBody>
                    <a:bodyPr/>
                    <a:lstStyle/>
                    <a:p>
                      <a:pPr marL="0" marR="0" lvl="0" indent="0" algn="l" defTabSz="914400" rtl="0" eaLnBrk="1" fontAlgn="auto" latinLnBrk="0" hangingPunct="1">
                        <a:lnSpc>
                          <a:spcPct val="115000"/>
                        </a:lnSpc>
                        <a:spcBef>
                          <a:spcPts val="0"/>
                        </a:spcBef>
                        <a:spcAft>
                          <a:spcPts val="0"/>
                        </a:spcAft>
                        <a:buClrTx/>
                        <a:buSzTx/>
                        <a:buFontTx/>
                        <a:buNone/>
                        <a:defRPr/>
                      </a:pPr>
                      <a:r>
                        <a:rPr lang="en-ZA" sz="2400" dirty="0" smtClean="0">
                          <a:effectLst/>
                        </a:rPr>
                        <a:t>Joel</a:t>
                      </a:r>
                      <a:endParaRPr lang="en-ZA" sz="2400" dirty="0" smtClean="0">
                        <a:effectLst/>
                        <a:latin typeface="Arial" panose="020B0604020202020204" pitchFamily="34" charset="0"/>
                        <a:ea typeface="Arial" panose="020B0604020202020204" pitchFamily="34" charset="0"/>
                      </a:endParaRPr>
                    </a:p>
                    <a:p>
                      <a:pPr>
                        <a:lnSpc>
                          <a:spcPct val="115000"/>
                        </a:lnSpc>
                        <a:spcAft>
                          <a:spcPts val="0"/>
                        </a:spcAft>
                      </a:pPr>
                      <a:endParaRPr lang="en-ZA" sz="2400" dirty="0">
                        <a:effectLst/>
                        <a:latin typeface="Arial" panose="020B0604020202020204" pitchFamily="34" charset="0"/>
                        <a:ea typeface="Arial" panose="020B0604020202020204" pitchFamily="34" charset="0"/>
                      </a:endParaRPr>
                    </a:p>
                  </a:txBody>
                  <a:tcPr marL="68260" marR="68260" marT="136520" marB="136520"/>
                </a:tc>
                <a:tc>
                  <a:txBody>
                    <a:bodyPr/>
                    <a:lstStyle/>
                    <a:p>
                      <a:pPr>
                        <a:lnSpc>
                          <a:spcPct val="115000"/>
                        </a:lnSpc>
                        <a:spcAft>
                          <a:spcPts val="0"/>
                        </a:spcAft>
                      </a:pPr>
                      <a:endParaRPr lang="en-ZA" sz="2400">
                        <a:effectLst/>
                        <a:latin typeface="Arial" panose="020B0604020202020204" pitchFamily="34" charset="0"/>
                        <a:ea typeface="Arial" panose="020B0604020202020204" pitchFamily="34" charset="0"/>
                      </a:endParaRPr>
                    </a:p>
                  </a:txBody>
                  <a:tcPr marL="68260" marR="68260" marT="136520" marB="136520"/>
                </a:tc>
                <a:tc>
                  <a:txBody>
                    <a:bodyPr/>
                    <a:lstStyle/>
                    <a:p>
                      <a:pPr>
                        <a:lnSpc>
                          <a:spcPct val="115000"/>
                        </a:lnSpc>
                        <a:spcAft>
                          <a:spcPts val="0"/>
                        </a:spcAft>
                      </a:pPr>
                      <a:endParaRPr lang="en-ZA" sz="2400" dirty="0">
                        <a:effectLst/>
                        <a:latin typeface="Arial" panose="020B0604020202020204" pitchFamily="34" charset="0"/>
                        <a:ea typeface="Arial" panose="020B0604020202020204" pitchFamily="34" charset="0"/>
                      </a:endParaRPr>
                    </a:p>
                  </a:txBody>
                  <a:tcPr marL="68260" marR="68260" marT="136520" marB="136520"/>
                </a:tc>
                <a:tc>
                  <a:txBody>
                    <a:bodyPr/>
                    <a:lstStyle/>
                    <a:p>
                      <a:pPr>
                        <a:lnSpc>
                          <a:spcPct val="115000"/>
                        </a:lnSpc>
                        <a:spcAft>
                          <a:spcPts val="0"/>
                        </a:spcAft>
                      </a:pPr>
                      <a:endParaRPr lang="en-ZA" sz="2400" dirty="0">
                        <a:effectLst/>
                        <a:latin typeface="Arial" panose="020B0604020202020204" pitchFamily="34" charset="0"/>
                        <a:ea typeface="Arial" panose="020B0604020202020204" pitchFamily="34" charset="0"/>
                      </a:endParaRPr>
                    </a:p>
                  </a:txBody>
                  <a:tcPr marL="68260" marR="68260" marT="136520" marB="136520"/>
                </a:tc>
                <a:tc>
                  <a:txBody>
                    <a:bodyPr/>
                    <a:lstStyle/>
                    <a:p>
                      <a:endParaRPr lang="en-ZA" dirty="0"/>
                    </a:p>
                  </a:txBody>
                  <a:tcPr marL="68260" marR="68260" marT="125143" marB="125143"/>
                </a:tc>
              </a:tr>
              <a:tr h="1152226">
                <a:tc>
                  <a:txBody>
                    <a:bodyPr/>
                    <a:lstStyle/>
                    <a:p>
                      <a:pPr>
                        <a:lnSpc>
                          <a:spcPct val="115000"/>
                        </a:lnSpc>
                        <a:spcAft>
                          <a:spcPts val="0"/>
                        </a:spcAft>
                      </a:pPr>
                      <a:endParaRPr lang="en-ZA" sz="2400" dirty="0">
                        <a:effectLst/>
                        <a:latin typeface="Arial" panose="020B0604020202020204" pitchFamily="34" charset="0"/>
                        <a:ea typeface="Arial" panose="020B0604020202020204" pitchFamily="34" charset="0"/>
                      </a:endParaRPr>
                    </a:p>
                  </a:txBody>
                  <a:tcPr marL="68260" marR="68260" marT="125143" marB="125143"/>
                </a:tc>
                <a:tc>
                  <a:txBody>
                    <a:bodyPr/>
                    <a:lstStyle/>
                    <a:p>
                      <a:pPr>
                        <a:lnSpc>
                          <a:spcPct val="115000"/>
                        </a:lnSpc>
                        <a:spcAft>
                          <a:spcPts val="0"/>
                        </a:spcAft>
                      </a:pPr>
                      <a:endParaRPr lang="en-ZA" sz="2400">
                        <a:effectLst/>
                        <a:latin typeface="Arial" panose="020B0604020202020204" pitchFamily="34" charset="0"/>
                        <a:ea typeface="Arial" panose="020B0604020202020204" pitchFamily="34" charset="0"/>
                      </a:endParaRPr>
                    </a:p>
                  </a:txBody>
                  <a:tcPr marL="68260" marR="68260" marT="136520" marB="136520"/>
                </a:tc>
                <a:tc>
                  <a:txBody>
                    <a:bodyPr/>
                    <a:lstStyle/>
                    <a:p>
                      <a:pPr>
                        <a:lnSpc>
                          <a:spcPct val="115000"/>
                        </a:lnSpc>
                        <a:spcAft>
                          <a:spcPts val="0"/>
                        </a:spcAft>
                      </a:pPr>
                      <a:endParaRPr lang="en-ZA" sz="2400">
                        <a:effectLst/>
                        <a:latin typeface="Arial" panose="020B0604020202020204" pitchFamily="34" charset="0"/>
                        <a:ea typeface="Arial" panose="020B0604020202020204" pitchFamily="34" charset="0"/>
                      </a:endParaRPr>
                    </a:p>
                  </a:txBody>
                  <a:tcPr marL="68260" marR="68260" marT="136520" marB="136520"/>
                </a:tc>
                <a:tc>
                  <a:txBody>
                    <a:bodyPr/>
                    <a:lstStyle/>
                    <a:p>
                      <a:pPr>
                        <a:lnSpc>
                          <a:spcPct val="115000"/>
                        </a:lnSpc>
                        <a:spcAft>
                          <a:spcPts val="0"/>
                        </a:spcAft>
                      </a:pPr>
                      <a:endParaRPr lang="en-ZA" sz="2400" dirty="0">
                        <a:effectLst/>
                        <a:latin typeface="Arial" panose="020B0604020202020204" pitchFamily="34" charset="0"/>
                        <a:ea typeface="Arial" panose="020B0604020202020204" pitchFamily="34" charset="0"/>
                      </a:endParaRPr>
                    </a:p>
                  </a:txBody>
                  <a:tcPr marL="68260" marR="68260" marT="136520" marB="136520"/>
                </a:tc>
                <a:tc>
                  <a:txBody>
                    <a:bodyPr/>
                    <a:lstStyle/>
                    <a:p>
                      <a:pPr>
                        <a:lnSpc>
                          <a:spcPct val="115000"/>
                        </a:lnSpc>
                        <a:spcAft>
                          <a:spcPts val="0"/>
                        </a:spcAft>
                      </a:pPr>
                      <a:endParaRPr lang="en-ZA" sz="2400" dirty="0">
                        <a:effectLst/>
                        <a:latin typeface="Arial" panose="020B0604020202020204" pitchFamily="34" charset="0"/>
                        <a:ea typeface="Arial" panose="020B0604020202020204" pitchFamily="34" charset="0"/>
                      </a:endParaRPr>
                    </a:p>
                  </a:txBody>
                  <a:tcPr marL="68260" marR="68260" marT="136520" marB="136520"/>
                </a:tc>
                <a:tc>
                  <a:txBody>
                    <a:bodyPr/>
                    <a:lstStyle/>
                    <a:p>
                      <a:endParaRPr lang="en-ZA" dirty="0"/>
                    </a:p>
                  </a:txBody>
                  <a:tcPr marL="68260" marR="68260" marT="125143" marB="125143"/>
                </a:tc>
              </a:tr>
            </a:tbl>
          </a:graphicData>
        </a:graphic>
      </p:graphicFrame>
      <p:sp>
        <p:nvSpPr>
          <p:cNvPr id="3" name="Rectangle 1"/>
          <p:cNvSpPr>
            <a:spLocks noChangeArrowheads="1"/>
          </p:cNvSpPr>
          <p:nvPr/>
        </p:nvSpPr>
        <p:spPr bwMode="auto">
          <a:xfrm>
            <a:off x="1385888" y="18256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1820" y="528034"/>
            <a:ext cx="11706895" cy="769441"/>
          </a:xfrm>
          <a:prstGeom prst="rect">
            <a:avLst/>
          </a:prstGeom>
          <a:noFill/>
        </p:spPr>
        <p:txBody>
          <a:bodyPr wrap="square" rtlCol="0">
            <a:spAutoFit/>
          </a:bodyPr>
          <a:lstStyle/>
          <a:p>
            <a:r>
              <a:rPr lang="en-US" sz="4400" b="1" u="sng" dirty="0" smtClean="0"/>
              <a:t>New Testament summarized into  3 divisions</a:t>
            </a:r>
            <a:endParaRPr lang="en-ZA" sz="4400" b="1" u="sng" dirty="0"/>
          </a:p>
        </p:txBody>
      </p:sp>
      <p:sp>
        <p:nvSpPr>
          <p:cNvPr id="3" name="TextBox 2"/>
          <p:cNvSpPr txBox="1"/>
          <p:nvPr/>
        </p:nvSpPr>
        <p:spPr>
          <a:xfrm>
            <a:off x="231820" y="1944710"/>
            <a:ext cx="11500834" cy="984885"/>
          </a:xfrm>
          <a:prstGeom prst="rect">
            <a:avLst/>
          </a:prstGeom>
          <a:noFill/>
        </p:spPr>
        <p:txBody>
          <a:bodyPr wrap="square" rtlCol="0">
            <a:spAutoFit/>
          </a:bodyPr>
          <a:lstStyle/>
          <a:p>
            <a:r>
              <a:rPr lang="en-US" sz="4000" dirty="0" smtClean="0"/>
              <a:t>1.History </a:t>
            </a:r>
            <a:r>
              <a:rPr lang="en-US" sz="4000" dirty="0"/>
              <a:t>– The life of Jesus and the early church.</a:t>
            </a:r>
            <a:endParaRPr lang="en-ZA" sz="4000" dirty="0"/>
          </a:p>
          <a:p>
            <a:endParaRPr lang="en-ZA" dirty="0"/>
          </a:p>
        </p:txBody>
      </p:sp>
      <p:sp>
        <p:nvSpPr>
          <p:cNvPr id="4" name="TextBox 3"/>
          <p:cNvSpPr txBox="1"/>
          <p:nvPr/>
        </p:nvSpPr>
        <p:spPr>
          <a:xfrm>
            <a:off x="231820" y="3284113"/>
            <a:ext cx="11423560" cy="1600438"/>
          </a:xfrm>
          <a:prstGeom prst="rect">
            <a:avLst/>
          </a:prstGeom>
          <a:noFill/>
        </p:spPr>
        <p:txBody>
          <a:bodyPr wrap="square" rtlCol="0">
            <a:spAutoFit/>
          </a:bodyPr>
          <a:lstStyle/>
          <a:p>
            <a:r>
              <a:rPr lang="en-US" sz="4000" dirty="0" smtClean="0"/>
              <a:t>2.Letters </a:t>
            </a:r>
            <a:r>
              <a:rPr lang="en-US" sz="4000" dirty="0"/>
              <a:t>– </a:t>
            </a:r>
            <a:r>
              <a:rPr lang="en-US" sz="4000" dirty="0" smtClean="0"/>
              <a:t>to </a:t>
            </a:r>
            <a:r>
              <a:rPr lang="en-US" sz="4000" dirty="0"/>
              <a:t>specific churches and people for particular reasons.</a:t>
            </a:r>
            <a:endParaRPr lang="en-ZA" sz="4000" dirty="0"/>
          </a:p>
          <a:p>
            <a:endParaRPr lang="en-ZA" dirty="0"/>
          </a:p>
        </p:txBody>
      </p:sp>
      <p:sp>
        <p:nvSpPr>
          <p:cNvPr id="5" name="TextBox 4"/>
          <p:cNvSpPr txBox="1"/>
          <p:nvPr/>
        </p:nvSpPr>
        <p:spPr>
          <a:xfrm>
            <a:off x="231819" y="5409128"/>
            <a:ext cx="11706895" cy="984885"/>
          </a:xfrm>
          <a:prstGeom prst="rect">
            <a:avLst/>
          </a:prstGeom>
          <a:noFill/>
        </p:spPr>
        <p:txBody>
          <a:bodyPr wrap="square" rtlCol="0">
            <a:spAutoFit/>
          </a:bodyPr>
          <a:lstStyle/>
          <a:p>
            <a:r>
              <a:rPr lang="en-US" sz="4000" dirty="0" smtClean="0"/>
              <a:t>3.Prophecy </a:t>
            </a:r>
            <a:r>
              <a:rPr lang="en-US" sz="4000" dirty="0"/>
              <a:t>– Revelation</a:t>
            </a:r>
            <a:endParaRPr lang="en-ZA" sz="4000" dirty="0"/>
          </a:p>
          <a:p>
            <a:endParaRPr lang="en-Z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37626" y="295425"/>
          <a:ext cx="11676184" cy="6414870"/>
        </p:xfrm>
        <a:graphic>
          <a:graphicData uri="http://schemas.openxmlformats.org/drawingml/2006/table">
            <a:tbl>
              <a:tblPr/>
              <a:tblGrid>
                <a:gridCol w="4516575"/>
                <a:gridCol w="4349294"/>
                <a:gridCol w="2810315"/>
              </a:tblGrid>
              <a:tr h="426421">
                <a:tc gridSpan="3">
                  <a:txBody>
                    <a:bodyPr/>
                    <a:lstStyle/>
                    <a:p>
                      <a:pPr algn="ctr" fontAlgn="t"/>
                      <a:r>
                        <a:rPr lang="en-US" sz="2400" b="1" dirty="0">
                          <a:effectLst/>
                        </a:rPr>
                        <a:t>The Progress of Revelation: New Testament</a:t>
                      </a:r>
                      <a:r>
                        <a:rPr lang="en-US" sz="2400" dirty="0">
                          <a:effectLst/>
                        </a:rPr>
                        <a:t> </a:t>
                      </a:r>
                      <a:endParaRPr lang="en-US" sz="2400" dirty="0">
                        <a:effectLst/>
                      </a:endParaRPr>
                    </a:p>
                  </a:txBody>
                  <a:tcPr marL="36566" marR="36566" marT="18283" marB="182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r>
              <a:tr h="444976">
                <a:tc>
                  <a:txBody>
                    <a:bodyPr/>
                    <a:lstStyle/>
                    <a:p>
                      <a:pPr algn="ctr" fontAlgn="t"/>
                      <a:r>
                        <a:rPr lang="en-ZA" sz="2400" b="1">
                          <a:effectLst/>
                        </a:rPr>
                        <a:t>Book</a:t>
                      </a:r>
                      <a:r>
                        <a:rPr lang="en-ZA" sz="2400">
                          <a:effectLst/>
                        </a:rPr>
                        <a:t> </a:t>
                      </a:r>
                      <a:endParaRPr lang="en-ZA" sz="24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ZA" sz="2400" b="1" dirty="0">
                          <a:effectLst/>
                        </a:rPr>
                        <a:t>Approximate Writing Date</a:t>
                      </a:r>
                      <a:r>
                        <a:rPr lang="en-ZA" sz="2400" dirty="0">
                          <a:effectLst/>
                        </a:rPr>
                        <a:t> </a:t>
                      </a:r>
                      <a:endParaRPr lang="en-ZA" sz="2400" dirty="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ZA" sz="2400" b="1" dirty="0">
                          <a:effectLst/>
                        </a:rPr>
                        <a:t>Author</a:t>
                      </a:r>
                      <a:r>
                        <a:rPr lang="en-ZA" sz="2400" dirty="0">
                          <a:effectLst/>
                        </a:rPr>
                        <a:t> </a:t>
                      </a:r>
                      <a:endParaRPr lang="en-ZA" sz="24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1. James </a:t>
                      </a:r>
                      <a:endParaRPr lang="en-ZA" sz="24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45–49 </a:t>
                      </a:r>
                      <a:endParaRPr lang="en-ZA" sz="24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James </a:t>
                      </a:r>
                      <a:endParaRPr lang="en-ZA" sz="24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2. Galatians </a:t>
                      </a:r>
                      <a:endParaRPr lang="en-ZA" sz="24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49–50 </a:t>
                      </a:r>
                      <a:endParaRPr lang="en-ZA" sz="24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endParaRPr lang="en-ZA" sz="24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3. Matthew </a:t>
                      </a:r>
                      <a:endParaRPr lang="en-ZA" sz="24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50–60 </a:t>
                      </a:r>
                      <a:endParaRPr lang="en-ZA" sz="24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Matthew </a:t>
                      </a:r>
                      <a:endParaRPr lang="en-ZA" sz="24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dirty="0">
                          <a:effectLst/>
                        </a:rPr>
                        <a:t>4. Mark </a:t>
                      </a:r>
                      <a:endParaRPr lang="en-ZA" sz="2400" dirty="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50–60 </a:t>
                      </a:r>
                      <a:endParaRPr lang="en-ZA" sz="24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Mark </a:t>
                      </a:r>
                      <a:endParaRPr lang="en-ZA" sz="24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5. 1 Thessalonians </a:t>
                      </a:r>
                      <a:endParaRPr lang="en-ZA" sz="24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51 </a:t>
                      </a:r>
                      <a:endParaRPr lang="en-ZA" sz="24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endParaRPr lang="en-ZA" sz="24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6. 2 Thessalonians </a:t>
                      </a:r>
                      <a:endParaRPr lang="en-ZA" sz="24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51–52 </a:t>
                      </a:r>
                      <a:endParaRPr lang="en-ZA" sz="24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endParaRPr lang="en-ZA" sz="24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7. 1 Corinthians </a:t>
                      </a:r>
                      <a:endParaRPr lang="en-ZA" sz="24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55 </a:t>
                      </a:r>
                      <a:endParaRPr lang="en-ZA" sz="24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endParaRPr lang="en-ZA" sz="24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8. 2. Corinthians </a:t>
                      </a:r>
                      <a:endParaRPr lang="en-ZA" sz="24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55–56 </a:t>
                      </a:r>
                      <a:endParaRPr lang="en-ZA" sz="24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endParaRPr lang="en-ZA" sz="24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9. Romans </a:t>
                      </a:r>
                      <a:endParaRPr lang="en-ZA" sz="24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56 </a:t>
                      </a:r>
                      <a:endParaRPr lang="en-ZA" sz="24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endParaRPr lang="en-ZA" sz="24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10. Luke </a:t>
                      </a:r>
                      <a:endParaRPr lang="en-ZA" sz="24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60–61 </a:t>
                      </a:r>
                      <a:endParaRPr lang="en-ZA" sz="24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Luke </a:t>
                      </a:r>
                      <a:endParaRPr lang="en-ZA" sz="24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11. Ephesians </a:t>
                      </a:r>
                      <a:endParaRPr lang="en-ZA" sz="24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60–62 </a:t>
                      </a:r>
                      <a:endParaRPr lang="en-ZA" sz="24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endParaRPr lang="en-ZA" sz="24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12. Philippians </a:t>
                      </a:r>
                      <a:endParaRPr lang="en-ZA" sz="24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60–62 </a:t>
                      </a:r>
                      <a:endParaRPr lang="en-ZA" sz="24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endParaRPr lang="en-ZA" sz="24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13. Colossians </a:t>
                      </a:r>
                      <a:endParaRPr lang="en-ZA" sz="24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60–62 </a:t>
                      </a:r>
                      <a:endParaRPr lang="en-ZA" sz="24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endParaRPr lang="en-ZA" sz="24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4906963" y="18256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54843" y="286601"/>
          <a:ext cx="11409527" cy="6486004"/>
        </p:xfrm>
        <a:graphic>
          <a:graphicData uri="http://schemas.openxmlformats.org/drawingml/2006/table">
            <a:tbl>
              <a:tblPr/>
              <a:tblGrid>
                <a:gridCol w="4413426"/>
                <a:gridCol w="4249967"/>
                <a:gridCol w="2746134"/>
              </a:tblGrid>
              <a:tr h="445502">
                <a:tc>
                  <a:txBody>
                    <a:bodyPr/>
                    <a:lstStyle/>
                    <a:p>
                      <a:pPr fontAlgn="t"/>
                      <a:r>
                        <a:rPr lang="en-ZA" sz="2800" dirty="0">
                          <a:effectLst/>
                        </a:rPr>
                        <a:t>14. Philemon </a:t>
                      </a:r>
                      <a:endParaRPr lang="en-ZA" sz="2800" dirty="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a:effectLst/>
                        </a:rPr>
                        <a:t>a.d. 60–62 </a:t>
                      </a:r>
                      <a:endParaRPr lang="en-ZA" sz="28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Paul </a:t>
                      </a:r>
                      <a:endParaRPr lang="en-ZA" sz="28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502">
                <a:tc>
                  <a:txBody>
                    <a:bodyPr/>
                    <a:lstStyle/>
                    <a:p>
                      <a:pPr fontAlgn="t"/>
                      <a:r>
                        <a:rPr lang="en-ZA" sz="2800">
                          <a:effectLst/>
                        </a:rPr>
                        <a:t>15. Acts </a:t>
                      </a:r>
                      <a:endParaRPr lang="en-ZA" sz="28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62 </a:t>
                      </a:r>
                      <a:endParaRPr lang="en-ZA" sz="2800" dirty="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Luke </a:t>
                      </a:r>
                      <a:endParaRPr lang="en-ZA" sz="28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502">
                <a:tc>
                  <a:txBody>
                    <a:bodyPr/>
                    <a:lstStyle/>
                    <a:p>
                      <a:pPr fontAlgn="t"/>
                      <a:r>
                        <a:rPr lang="en-ZA" sz="2800">
                          <a:effectLst/>
                        </a:rPr>
                        <a:t>16. 1 Timothy </a:t>
                      </a:r>
                      <a:endParaRPr lang="en-ZA" sz="28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a:effectLst/>
                        </a:rPr>
                        <a:t>a.d. 62–64 </a:t>
                      </a:r>
                      <a:endParaRPr lang="en-ZA" sz="28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Paul </a:t>
                      </a:r>
                      <a:endParaRPr lang="en-ZA" sz="28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502">
                <a:tc>
                  <a:txBody>
                    <a:bodyPr/>
                    <a:lstStyle/>
                    <a:p>
                      <a:pPr fontAlgn="t"/>
                      <a:r>
                        <a:rPr lang="en-ZA" sz="2800">
                          <a:effectLst/>
                        </a:rPr>
                        <a:t>17. Titus </a:t>
                      </a:r>
                      <a:endParaRPr lang="en-ZA" sz="28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62–64 </a:t>
                      </a:r>
                      <a:endParaRPr lang="en-ZA" sz="2800" dirty="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Paul </a:t>
                      </a:r>
                      <a:endParaRPr lang="en-ZA" sz="28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502">
                <a:tc>
                  <a:txBody>
                    <a:bodyPr/>
                    <a:lstStyle/>
                    <a:p>
                      <a:pPr fontAlgn="t"/>
                      <a:r>
                        <a:rPr lang="en-ZA" sz="2800">
                          <a:effectLst/>
                        </a:rPr>
                        <a:t>18. 1 Peter </a:t>
                      </a:r>
                      <a:endParaRPr lang="en-ZA" sz="28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a:effectLst/>
                        </a:rPr>
                        <a:t>a.d. 64–65 </a:t>
                      </a:r>
                      <a:endParaRPr lang="en-ZA" sz="28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Peter </a:t>
                      </a:r>
                      <a:endParaRPr lang="en-ZA" sz="28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502">
                <a:tc>
                  <a:txBody>
                    <a:bodyPr/>
                    <a:lstStyle/>
                    <a:p>
                      <a:pPr fontAlgn="t"/>
                      <a:r>
                        <a:rPr lang="en-ZA" sz="2800">
                          <a:effectLst/>
                        </a:rPr>
                        <a:t>19. 2 Timothy </a:t>
                      </a:r>
                      <a:endParaRPr lang="en-ZA" sz="28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a:effectLst/>
                        </a:rPr>
                        <a:t>a.d. 66–67 </a:t>
                      </a:r>
                      <a:endParaRPr lang="en-ZA" sz="28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Paul </a:t>
                      </a:r>
                      <a:endParaRPr lang="en-ZA" sz="28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502">
                <a:tc>
                  <a:txBody>
                    <a:bodyPr/>
                    <a:lstStyle/>
                    <a:p>
                      <a:pPr fontAlgn="t"/>
                      <a:r>
                        <a:rPr lang="en-ZA" sz="2800">
                          <a:effectLst/>
                        </a:rPr>
                        <a:t>20. 2 Peter </a:t>
                      </a:r>
                      <a:endParaRPr lang="en-ZA" sz="28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a:effectLst/>
                        </a:rPr>
                        <a:t>a.d. 67–68 </a:t>
                      </a:r>
                      <a:endParaRPr lang="en-ZA" sz="28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Peter </a:t>
                      </a:r>
                      <a:endParaRPr lang="en-ZA" sz="28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502">
                <a:tc>
                  <a:txBody>
                    <a:bodyPr/>
                    <a:lstStyle/>
                    <a:p>
                      <a:pPr fontAlgn="t"/>
                      <a:r>
                        <a:rPr lang="en-ZA" sz="2800">
                          <a:effectLst/>
                        </a:rPr>
                        <a:t>21. Hebrews </a:t>
                      </a:r>
                      <a:endParaRPr lang="en-ZA" sz="28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67–69 </a:t>
                      </a:r>
                      <a:endParaRPr lang="en-ZA" sz="2800" dirty="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Unknown </a:t>
                      </a:r>
                      <a:endParaRPr lang="en-ZA" sz="28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502">
                <a:tc>
                  <a:txBody>
                    <a:bodyPr/>
                    <a:lstStyle/>
                    <a:p>
                      <a:pPr fontAlgn="t"/>
                      <a:r>
                        <a:rPr lang="en-ZA" sz="2800">
                          <a:effectLst/>
                        </a:rPr>
                        <a:t>22. Jude </a:t>
                      </a:r>
                      <a:endParaRPr lang="en-ZA" sz="28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68–70 </a:t>
                      </a:r>
                      <a:endParaRPr lang="en-ZA" sz="2800" dirty="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Jude </a:t>
                      </a:r>
                      <a:endParaRPr lang="en-ZA" sz="28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502">
                <a:tc>
                  <a:txBody>
                    <a:bodyPr/>
                    <a:lstStyle/>
                    <a:p>
                      <a:pPr fontAlgn="t"/>
                      <a:r>
                        <a:rPr lang="en-ZA" sz="2800">
                          <a:effectLst/>
                        </a:rPr>
                        <a:t>23. John </a:t>
                      </a:r>
                      <a:endParaRPr lang="en-ZA" sz="28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80–90 </a:t>
                      </a:r>
                      <a:endParaRPr lang="en-ZA" sz="2800" dirty="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John </a:t>
                      </a:r>
                      <a:endParaRPr lang="en-ZA" sz="28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502">
                <a:tc>
                  <a:txBody>
                    <a:bodyPr/>
                    <a:lstStyle/>
                    <a:p>
                      <a:pPr fontAlgn="t"/>
                      <a:r>
                        <a:rPr lang="en-ZA" sz="2800">
                          <a:effectLst/>
                        </a:rPr>
                        <a:t>24. 1 John </a:t>
                      </a:r>
                      <a:endParaRPr lang="en-ZA" sz="28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90–95 </a:t>
                      </a:r>
                      <a:endParaRPr lang="en-ZA" sz="2800" dirty="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John </a:t>
                      </a:r>
                      <a:endParaRPr lang="en-ZA" sz="28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502">
                <a:tc>
                  <a:txBody>
                    <a:bodyPr/>
                    <a:lstStyle/>
                    <a:p>
                      <a:pPr fontAlgn="t"/>
                      <a:r>
                        <a:rPr lang="en-ZA" sz="2800">
                          <a:effectLst/>
                        </a:rPr>
                        <a:t>25. 2 John </a:t>
                      </a:r>
                      <a:endParaRPr lang="en-ZA" sz="28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90–95 </a:t>
                      </a:r>
                      <a:endParaRPr lang="en-ZA" sz="2800" dirty="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John </a:t>
                      </a:r>
                      <a:endParaRPr lang="en-ZA" sz="28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502">
                <a:tc>
                  <a:txBody>
                    <a:bodyPr/>
                    <a:lstStyle/>
                    <a:p>
                      <a:pPr fontAlgn="t"/>
                      <a:r>
                        <a:rPr lang="en-ZA" sz="2800">
                          <a:effectLst/>
                        </a:rPr>
                        <a:t>26. 3 John </a:t>
                      </a:r>
                      <a:endParaRPr lang="en-ZA" sz="28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err="1">
                          <a:effectLst/>
                        </a:rPr>
                        <a:t>a.d.</a:t>
                      </a:r>
                      <a:r>
                        <a:rPr lang="en-ZA" sz="2800" dirty="0">
                          <a:effectLst/>
                        </a:rPr>
                        <a:t> 90–95 </a:t>
                      </a:r>
                      <a:endParaRPr lang="en-ZA" sz="2800" dirty="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John </a:t>
                      </a:r>
                      <a:endParaRPr lang="en-ZA" sz="28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502">
                <a:tc>
                  <a:txBody>
                    <a:bodyPr/>
                    <a:lstStyle/>
                    <a:p>
                      <a:pPr fontAlgn="t"/>
                      <a:r>
                        <a:rPr lang="en-ZA" sz="2800">
                          <a:effectLst/>
                        </a:rPr>
                        <a:t>27. Revelation </a:t>
                      </a:r>
                      <a:endParaRPr lang="en-ZA" sz="2800">
                        <a:effectLst/>
                      </a:endParaRP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a:effectLst/>
                        </a:rPr>
                        <a:t>a.d. 94–96 </a:t>
                      </a:r>
                      <a:endParaRPr lang="en-ZA" sz="2800">
                        <a:effectLst/>
                      </a:endParaRP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800" dirty="0">
                          <a:effectLst/>
                        </a:rPr>
                        <a:t>John </a:t>
                      </a:r>
                      <a:endParaRPr lang="en-ZA" sz="2800" dirty="0">
                        <a:effectLst/>
                      </a:endParaRP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362147" y="218363"/>
          <a:ext cx="11526591" cy="7064203"/>
        </p:xfrm>
        <a:graphic>
          <a:graphicData uri="http://schemas.openxmlformats.org/drawingml/2006/table">
            <a:tbl>
              <a:tblPr/>
              <a:tblGrid>
                <a:gridCol w="3842197"/>
                <a:gridCol w="4421041"/>
                <a:gridCol w="3263353"/>
              </a:tblGrid>
              <a:tr h="368950">
                <a:tc>
                  <a:txBody>
                    <a:bodyPr/>
                    <a:lstStyle/>
                    <a:p>
                      <a:pPr algn="ctr">
                        <a:lnSpc>
                          <a:spcPct val="115000"/>
                        </a:lnSpc>
                        <a:spcAft>
                          <a:spcPts val="0"/>
                        </a:spcAft>
                      </a:pPr>
                      <a:r>
                        <a:rPr lang="en-ZA" sz="1400" b="1" dirty="0">
                          <a:effectLst/>
                          <a:latin typeface="Arial" panose="020B0604020202020204" pitchFamily="34" charset="0"/>
                          <a:ea typeface="Arial" panose="020B0604020202020204" pitchFamily="34" charset="0"/>
                        </a:rPr>
                        <a:t>Symbol</a:t>
                      </a:r>
                      <a:endParaRPr lang="en-ZA" sz="1400" dirty="0">
                        <a:effectLst/>
                        <a:latin typeface="Arial" panose="020B0604020202020204" pitchFamily="34" charset="0"/>
                        <a:ea typeface="Arial" panose="020B0604020202020204" pitchFamily="34" charset="0"/>
                      </a:endParaRPr>
                    </a:p>
                  </a:txBody>
                  <a:tcPr marL="47393" marR="47393" marT="86888" marB="8688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400" b="1" dirty="0">
                          <a:effectLst/>
                          <a:latin typeface="Arial" panose="020B0604020202020204" pitchFamily="34" charset="0"/>
                          <a:ea typeface="Arial" panose="020B0604020202020204" pitchFamily="34" charset="0"/>
                        </a:rPr>
                        <a:t>Reality</a:t>
                      </a:r>
                      <a:endParaRPr lang="en-ZA" sz="1400" dirty="0">
                        <a:effectLst/>
                        <a:latin typeface="Arial" panose="020B0604020202020204" pitchFamily="34" charset="0"/>
                        <a:ea typeface="Arial" panose="020B0604020202020204" pitchFamily="34" charset="0"/>
                      </a:endParaRPr>
                    </a:p>
                  </a:txBody>
                  <a:tcPr marL="47393" marR="47393" marT="86888" marB="8688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400" b="1" dirty="0">
                          <a:effectLst/>
                          <a:latin typeface="Arial" panose="020B0604020202020204" pitchFamily="34" charset="0"/>
                          <a:ea typeface="Arial" panose="020B0604020202020204" pitchFamily="34" charset="0"/>
                        </a:rPr>
                        <a:t>Texts</a:t>
                      </a:r>
                      <a:endParaRPr lang="en-ZA" sz="1400" dirty="0">
                        <a:effectLst/>
                        <a:latin typeface="Arial" panose="020B0604020202020204" pitchFamily="34" charset="0"/>
                        <a:ea typeface="Arial" panose="020B0604020202020204" pitchFamily="34" charset="0"/>
                      </a:endParaRPr>
                    </a:p>
                  </a:txBody>
                  <a:tcPr marL="47393" marR="47393" marT="86888" marB="8688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9935">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1. Jesus Christ</a:t>
                      </a:r>
                      <a:endParaRPr lang="en-ZA" sz="1600" dirty="0">
                        <a:effectLst/>
                        <a:latin typeface="Arial" panose="020B0604020202020204" pitchFamily="34" charset="0"/>
                        <a:ea typeface="Arial" panose="020B0604020202020204" pitchFamily="34" charset="0"/>
                      </a:endParaRPr>
                    </a:p>
                  </a:txBody>
                  <a:tcPr marL="47393" marR="47393" marT="86888" marB="8688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Personification of the Word</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u="sng">
                          <a:solidFill>
                            <a:srgbClr val="3E5D6F"/>
                          </a:solidFill>
                          <a:effectLst/>
                          <a:latin typeface="Arial" panose="020B0604020202020204" pitchFamily="34" charset="0"/>
                          <a:ea typeface="Arial" panose="020B0604020202020204" pitchFamily="34" charset="0"/>
                        </a:rPr>
                        <a:t>John 1:1</a:t>
                      </a:r>
                      <a:r>
                        <a:rPr lang="en-ZA" sz="1600">
                          <a:effectLst/>
                          <a:latin typeface="Arial" panose="020B0604020202020204" pitchFamily="34" charset="0"/>
                          <a:ea typeface="Arial" panose="020B0604020202020204" pitchFamily="34" charset="0"/>
                        </a:rPr>
                        <a:t>; </a:t>
                      </a:r>
                      <a:r>
                        <a:rPr lang="en-ZA" sz="1600" u="sng">
                          <a:solidFill>
                            <a:srgbClr val="3E5D6F"/>
                          </a:solidFill>
                          <a:effectLst/>
                          <a:latin typeface="Arial" panose="020B0604020202020204" pitchFamily="34" charset="0"/>
                          <a:ea typeface="Arial" panose="020B0604020202020204" pitchFamily="34" charset="0"/>
                        </a:rPr>
                        <a:t>Rev. 19:13</a:t>
                      </a:r>
                      <a:endParaRPr lang="en-ZA" sz="1600">
                        <a:effectLst/>
                        <a:latin typeface="Arial" panose="020B0604020202020204" pitchFamily="34" charset="0"/>
                        <a:ea typeface="Arial" panose="020B0604020202020204" pitchFamily="34" charset="0"/>
                      </a:endParaRPr>
                    </a:p>
                  </a:txBody>
                  <a:tcPr marL="47393" marR="47393" marT="86888" marB="8688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4506">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2. Valuable Metals</a:t>
                      </a:r>
                      <a:endParaRPr lang="en-ZA" sz="1600" dirty="0">
                        <a:effectLst/>
                        <a:latin typeface="Arial" panose="020B0604020202020204" pitchFamily="34" charset="0"/>
                        <a:ea typeface="Arial" panose="020B0604020202020204" pitchFamily="34" charset="0"/>
                      </a:endParaRPr>
                    </a:p>
                  </a:txBody>
                  <a:tcPr marL="47393" marR="47393" marT="86888" marB="8688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Incalculable worth</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200" u="sng" dirty="0">
                          <a:solidFill>
                            <a:srgbClr val="3E5D6F"/>
                          </a:solidFill>
                          <a:effectLst/>
                          <a:latin typeface="Arial" panose="020B0604020202020204" pitchFamily="34" charset="0"/>
                          <a:ea typeface="Arial" panose="020B0604020202020204" pitchFamily="34" charset="0"/>
                        </a:rPr>
                        <a:t>Ps. 12:6</a:t>
                      </a:r>
                      <a:r>
                        <a:rPr lang="en-ZA" sz="1200" dirty="0">
                          <a:effectLst/>
                          <a:latin typeface="Arial" panose="020B0604020202020204" pitchFamily="34" charset="0"/>
                          <a:ea typeface="Arial" panose="020B0604020202020204" pitchFamily="34" charset="0"/>
                        </a:rPr>
                        <a:t> (silver); </a:t>
                      </a:r>
                      <a:r>
                        <a:rPr lang="en-ZA" sz="1200" u="sng" dirty="0">
                          <a:solidFill>
                            <a:srgbClr val="3E5D6F"/>
                          </a:solidFill>
                          <a:effectLst/>
                          <a:latin typeface="Arial" panose="020B0604020202020204" pitchFamily="34" charset="0"/>
                          <a:ea typeface="Arial" panose="020B0604020202020204" pitchFamily="34" charset="0"/>
                        </a:rPr>
                        <a:t>Ps. 19:10, 119:127</a:t>
                      </a:r>
                      <a:r>
                        <a:rPr lang="en-ZA" sz="1200" dirty="0">
                          <a:effectLst/>
                          <a:latin typeface="Arial" panose="020B0604020202020204" pitchFamily="34" charset="0"/>
                          <a:ea typeface="Arial" panose="020B0604020202020204" pitchFamily="34" charset="0"/>
                        </a:rPr>
                        <a:t> (gold)</a:t>
                      </a:r>
                      <a:endParaRPr lang="en-ZA" sz="1200" dirty="0">
                        <a:effectLst/>
                        <a:latin typeface="Arial" panose="020B0604020202020204" pitchFamily="34" charset="0"/>
                        <a:ea typeface="Arial" panose="020B0604020202020204" pitchFamily="34" charset="0"/>
                      </a:endParaRPr>
                    </a:p>
                  </a:txBody>
                  <a:tcPr marL="47393" marR="47393" marT="86888" marB="8688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9935">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3. Seed</a:t>
                      </a:r>
                      <a:endParaRPr lang="en-ZA" sz="1600" dirty="0">
                        <a:effectLst/>
                        <a:latin typeface="Arial" panose="020B0604020202020204" pitchFamily="34" charset="0"/>
                        <a:ea typeface="Arial" panose="020B0604020202020204" pitchFamily="34" charset="0"/>
                      </a:endParaRPr>
                    </a:p>
                  </a:txBody>
                  <a:tcPr marL="47393" marR="47393" marT="86888" marB="8688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Source of new life</a:t>
                      </a:r>
                      <a:endParaRPr lang="en-ZA" sz="1600">
                        <a:effectLst/>
                        <a:latin typeface="Arial" panose="020B0604020202020204" pitchFamily="34" charset="0"/>
                        <a:ea typeface="Arial" panose="020B0604020202020204" pitchFamily="34" charset="0"/>
                      </a:endParaRPr>
                    </a:p>
                  </a:txBody>
                  <a:tcPr marL="47393" marR="47393" marT="86888" marB="8688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u="sng" dirty="0">
                          <a:solidFill>
                            <a:srgbClr val="3E5D6F"/>
                          </a:solidFill>
                          <a:effectLst/>
                          <a:latin typeface="Arial" panose="020B0604020202020204" pitchFamily="34" charset="0"/>
                          <a:ea typeface="Arial" panose="020B0604020202020204" pitchFamily="34" charset="0"/>
                        </a:rPr>
                        <a:t>Matt. 13:10–23</a:t>
                      </a:r>
                      <a:r>
                        <a:rPr lang="en-ZA" sz="1600" dirty="0">
                          <a:effectLst/>
                          <a:latin typeface="Arial" panose="020B0604020202020204" pitchFamily="34" charset="0"/>
                          <a:ea typeface="Arial" panose="020B0604020202020204" pitchFamily="34" charset="0"/>
                        </a:rPr>
                        <a:t>; </a:t>
                      </a:r>
                      <a:r>
                        <a:rPr lang="en-ZA" sz="1600" u="sng" dirty="0">
                          <a:solidFill>
                            <a:srgbClr val="3E5D6F"/>
                          </a:solidFill>
                          <a:effectLst/>
                          <a:latin typeface="Arial" panose="020B0604020202020204" pitchFamily="34" charset="0"/>
                          <a:ea typeface="Arial" panose="020B0604020202020204" pitchFamily="34" charset="0"/>
                        </a:rPr>
                        <a:t>James 1:18</a:t>
                      </a:r>
                      <a:r>
                        <a:rPr lang="en-ZA" sz="1600" dirty="0">
                          <a:effectLst/>
                          <a:latin typeface="Arial" panose="020B0604020202020204" pitchFamily="34" charset="0"/>
                          <a:ea typeface="Arial" panose="020B0604020202020204" pitchFamily="34" charset="0"/>
                        </a:rPr>
                        <a:t>; </a:t>
                      </a:r>
                      <a:r>
                        <a:rPr lang="en-ZA" sz="1600" u="sng" dirty="0">
                          <a:solidFill>
                            <a:srgbClr val="3E5D6F"/>
                          </a:solidFill>
                          <a:effectLst/>
                          <a:latin typeface="Arial" panose="020B0604020202020204" pitchFamily="34" charset="0"/>
                          <a:ea typeface="Arial" panose="020B0604020202020204" pitchFamily="34" charset="0"/>
                        </a:rPr>
                        <a:t>1 </a:t>
                      </a:r>
                      <a:r>
                        <a:rPr lang="en-ZA" sz="1600" u="sng" dirty="0" smtClean="0">
                          <a:solidFill>
                            <a:srgbClr val="3E5D6F"/>
                          </a:solidFill>
                          <a:effectLst/>
                          <a:latin typeface="Arial" panose="020B0604020202020204" pitchFamily="34" charset="0"/>
                          <a:ea typeface="Arial" panose="020B0604020202020204" pitchFamily="34" charset="0"/>
                        </a:rPr>
                        <a:t>Pet</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9935">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4. Water</a:t>
                      </a:r>
                      <a:endParaRPr lang="en-ZA" sz="1600" dirty="0">
                        <a:effectLst/>
                        <a:latin typeface="Arial" panose="020B0604020202020204" pitchFamily="34" charset="0"/>
                        <a:ea typeface="Arial" panose="020B0604020202020204" pitchFamily="34" charset="0"/>
                      </a:endParaRPr>
                    </a:p>
                  </a:txBody>
                  <a:tcPr marL="47393" marR="47393" marT="86888" marB="8688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Cleansing from sin</a:t>
                      </a:r>
                      <a:endParaRPr lang="en-ZA" sz="1600">
                        <a:effectLst/>
                        <a:latin typeface="Arial" panose="020B0604020202020204" pitchFamily="34" charset="0"/>
                        <a:ea typeface="Arial" panose="020B0604020202020204" pitchFamily="34" charset="0"/>
                      </a:endParaRPr>
                    </a:p>
                  </a:txBody>
                  <a:tcPr marL="47393" marR="47393" marT="86888" marB="8688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u="sng" dirty="0">
                          <a:solidFill>
                            <a:srgbClr val="3E5D6F"/>
                          </a:solidFill>
                          <a:effectLst/>
                          <a:latin typeface="Arial" panose="020B0604020202020204" pitchFamily="34" charset="0"/>
                          <a:ea typeface="Arial" panose="020B0604020202020204" pitchFamily="34" charset="0"/>
                        </a:rPr>
                        <a:t>Eph. 5:25–27</a:t>
                      </a:r>
                      <a:r>
                        <a:rPr lang="en-ZA" sz="1600" dirty="0">
                          <a:effectLst/>
                          <a:latin typeface="Arial" panose="020B0604020202020204" pitchFamily="34" charset="0"/>
                          <a:ea typeface="Arial" panose="020B0604020202020204" pitchFamily="34" charset="0"/>
                        </a:rPr>
                        <a:t>; </a:t>
                      </a:r>
                      <a:r>
                        <a:rPr lang="en-ZA" sz="1600" u="sng" dirty="0">
                          <a:solidFill>
                            <a:srgbClr val="3E5D6F"/>
                          </a:solidFill>
                          <a:effectLst/>
                          <a:latin typeface="Arial" panose="020B0604020202020204" pitchFamily="34" charset="0"/>
                          <a:ea typeface="Arial" panose="020B0604020202020204" pitchFamily="34" charset="0"/>
                        </a:rPr>
                        <a:t>Rev. 21:6; 22:17</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9935">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5. Mirror</a:t>
                      </a:r>
                      <a:endParaRPr lang="en-ZA" sz="1600" dirty="0">
                        <a:effectLst/>
                        <a:latin typeface="Arial" panose="020B0604020202020204" pitchFamily="34" charset="0"/>
                        <a:ea typeface="Arial" panose="020B0604020202020204" pitchFamily="34" charset="0"/>
                      </a:endParaRPr>
                    </a:p>
                  </a:txBody>
                  <a:tcPr marL="47393" marR="47393" marT="86888" marB="8688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Self-examination</a:t>
                      </a:r>
                      <a:endParaRPr lang="en-ZA" sz="1600">
                        <a:effectLst/>
                        <a:latin typeface="Arial" panose="020B0604020202020204" pitchFamily="34" charset="0"/>
                        <a:ea typeface="Arial" panose="020B0604020202020204" pitchFamily="34" charset="0"/>
                      </a:endParaRPr>
                    </a:p>
                  </a:txBody>
                  <a:tcPr marL="47393" marR="47393" marT="86888" marB="8688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u="sng" dirty="0">
                          <a:solidFill>
                            <a:srgbClr val="3E5D6F"/>
                          </a:solidFill>
                          <a:effectLst/>
                          <a:latin typeface="Arial" panose="020B0604020202020204" pitchFamily="34" charset="0"/>
                          <a:ea typeface="Arial" panose="020B0604020202020204" pitchFamily="34" charset="0"/>
                        </a:rPr>
                        <a:t>James 1:22–25</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0442">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6. Food</a:t>
                      </a:r>
                      <a:endParaRPr lang="en-ZA" sz="1600" dirty="0">
                        <a:effectLst/>
                        <a:latin typeface="Arial" panose="020B0604020202020204" pitchFamily="34" charset="0"/>
                        <a:ea typeface="Arial" panose="020B0604020202020204" pitchFamily="34" charset="0"/>
                      </a:endParaRPr>
                    </a:p>
                  </a:txBody>
                  <a:tcPr marL="47393" marR="47393" marT="86888" marB="8688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Nourishment to the soul</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u="sng" dirty="0">
                          <a:solidFill>
                            <a:srgbClr val="3E5D6F"/>
                          </a:solidFill>
                          <a:effectLst/>
                          <a:latin typeface="Arial" panose="020B0604020202020204" pitchFamily="34" charset="0"/>
                          <a:ea typeface="Arial" panose="020B0604020202020204" pitchFamily="34" charset="0"/>
                        </a:rPr>
                        <a:t>1 Cor. 3:2, 1</a:t>
                      </a:r>
                      <a:r>
                        <a:rPr lang="en-ZA" sz="1000" dirty="0">
                          <a:effectLst/>
                          <a:latin typeface="Arial" panose="020B0604020202020204" pitchFamily="34" charset="0"/>
                          <a:ea typeface="Arial" panose="020B0604020202020204" pitchFamily="34" charset="0"/>
                        </a:rPr>
                        <a:t> Pet. </a:t>
                      </a:r>
                      <a:r>
                        <a:rPr lang="en-ZA" sz="1000" u="sng" dirty="0">
                          <a:solidFill>
                            <a:srgbClr val="3E5D6F"/>
                          </a:solidFill>
                          <a:effectLst/>
                          <a:latin typeface="Arial" panose="020B0604020202020204" pitchFamily="34" charset="0"/>
                          <a:ea typeface="Arial" panose="020B0604020202020204" pitchFamily="34" charset="0"/>
                        </a:rPr>
                        <a:t>2:1–3</a:t>
                      </a:r>
                      <a:r>
                        <a:rPr lang="en-ZA" sz="1000" dirty="0">
                          <a:effectLst/>
                          <a:latin typeface="Arial" panose="020B0604020202020204" pitchFamily="34" charset="0"/>
                          <a:ea typeface="Arial" panose="020B0604020202020204" pitchFamily="34" charset="0"/>
                        </a:rPr>
                        <a:t> (milk); </a:t>
                      </a:r>
                      <a:r>
                        <a:rPr lang="en-ZA" sz="1000" u="sng" dirty="0">
                          <a:solidFill>
                            <a:srgbClr val="3E5D6F"/>
                          </a:solidFill>
                          <a:effectLst/>
                          <a:latin typeface="Arial" panose="020B0604020202020204" pitchFamily="34" charset="0"/>
                          <a:ea typeface="Arial" panose="020B0604020202020204" pitchFamily="34" charset="0"/>
                        </a:rPr>
                        <a:t>Deut. 8:3</a:t>
                      </a:r>
                      <a:r>
                        <a:rPr lang="en-ZA" sz="1000" dirty="0">
                          <a:effectLst/>
                          <a:latin typeface="Arial" panose="020B0604020202020204" pitchFamily="34" charset="0"/>
                          <a:ea typeface="Arial" panose="020B0604020202020204" pitchFamily="34" charset="0"/>
                        </a:rPr>
                        <a:t>, </a:t>
                      </a:r>
                      <a:r>
                        <a:rPr lang="en-ZA" sz="1000" u="sng" dirty="0">
                          <a:solidFill>
                            <a:srgbClr val="3E5D6F"/>
                          </a:solidFill>
                          <a:effectLst/>
                          <a:latin typeface="Arial" panose="020B0604020202020204" pitchFamily="34" charset="0"/>
                          <a:ea typeface="Arial" panose="020B0604020202020204" pitchFamily="34" charset="0"/>
                        </a:rPr>
                        <a:t>Matt. 4:4</a:t>
                      </a:r>
                      <a:r>
                        <a:rPr lang="en-ZA" sz="1000" dirty="0">
                          <a:effectLst/>
                          <a:latin typeface="Arial" panose="020B0604020202020204" pitchFamily="34" charset="0"/>
                          <a:ea typeface="Arial" panose="020B0604020202020204" pitchFamily="34" charset="0"/>
                        </a:rPr>
                        <a:t> (bread); </a:t>
                      </a:r>
                      <a:r>
                        <a:rPr lang="en-ZA" sz="1000" u="sng" dirty="0">
                          <a:solidFill>
                            <a:srgbClr val="3E5D6F"/>
                          </a:solidFill>
                          <a:effectLst/>
                          <a:latin typeface="Arial" panose="020B0604020202020204" pitchFamily="34" charset="0"/>
                          <a:ea typeface="Arial" panose="020B0604020202020204" pitchFamily="34" charset="0"/>
                        </a:rPr>
                        <a:t>1 Cor. 3:3</a:t>
                      </a:r>
                      <a:r>
                        <a:rPr lang="en-ZA" sz="1000" dirty="0">
                          <a:effectLst/>
                          <a:latin typeface="Arial" panose="020B0604020202020204" pitchFamily="34" charset="0"/>
                          <a:ea typeface="Arial" panose="020B0604020202020204" pitchFamily="34" charset="0"/>
                        </a:rPr>
                        <a:t>, </a:t>
                      </a:r>
                      <a:r>
                        <a:rPr lang="en-ZA" sz="1000" dirty="0" err="1">
                          <a:effectLst/>
                          <a:latin typeface="Arial" panose="020B0604020202020204" pitchFamily="34" charset="0"/>
                          <a:ea typeface="Arial" panose="020B0604020202020204" pitchFamily="34" charset="0"/>
                        </a:rPr>
                        <a:t>Heb</a:t>
                      </a:r>
                      <a:r>
                        <a:rPr lang="en-ZA" sz="1000" dirty="0">
                          <a:effectLst/>
                          <a:latin typeface="Arial" panose="020B0604020202020204" pitchFamily="34" charset="0"/>
                          <a:ea typeface="Arial" panose="020B0604020202020204" pitchFamily="34" charset="0"/>
                        </a:rPr>
                        <a:t> </a:t>
                      </a:r>
                      <a:r>
                        <a:rPr lang="en-ZA" sz="1000" u="sng" dirty="0">
                          <a:solidFill>
                            <a:srgbClr val="3E5D6F"/>
                          </a:solidFill>
                          <a:effectLst/>
                          <a:latin typeface="Arial" panose="020B0604020202020204" pitchFamily="34" charset="0"/>
                          <a:ea typeface="Arial" panose="020B0604020202020204" pitchFamily="34" charset="0"/>
                        </a:rPr>
                        <a:t>5:12–14</a:t>
                      </a:r>
                      <a:r>
                        <a:rPr lang="en-ZA" sz="1000" dirty="0">
                          <a:effectLst/>
                          <a:latin typeface="Arial" panose="020B0604020202020204" pitchFamily="34" charset="0"/>
                          <a:ea typeface="Arial" panose="020B0604020202020204" pitchFamily="34" charset="0"/>
                        </a:rPr>
                        <a:t> (meat); </a:t>
                      </a:r>
                      <a:r>
                        <a:rPr lang="en-ZA" sz="1000" u="sng" dirty="0">
                          <a:solidFill>
                            <a:srgbClr val="3E5D6F"/>
                          </a:solidFill>
                          <a:effectLst/>
                          <a:latin typeface="Arial" panose="020B0604020202020204" pitchFamily="34" charset="0"/>
                          <a:ea typeface="Arial" panose="020B0604020202020204" pitchFamily="34" charset="0"/>
                        </a:rPr>
                        <a:t>Ps. 19:10</a:t>
                      </a:r>
                      <a:r>
                        <a:rPr lang="en-ZA" sz="1000" dirty="0">
                          <a:effectLst/>
                          <a:latin typeface="Arial" panose="020B0604020202020204" pitchFamily="34" charset="0"/>
                          <a:ea typeface="Arial" panose="020B0604020202020204" pitchFamily="34" charset="0"/>
                        </a:rPr>
                        <a:t> (honey)</a:t>
                      </a:r>
                      <a:endParaRPr lang="en-ZA" sz="1000" dirty="0">
                        <a:effectLst/>
                        <a:latin typeface="Arial" panose="020B0604020202020204" pitchFamily="34" charset="0"/>
                        <a:ea typeface="Arial" panose="020B0604020202020204" pitchFamily="34" charset="0"/>
                      </a:endParaRPr>
                    </a:p>
                  </a:txBody>
                  <a:tcPr marL="47393" marR="47393" marT="86888" marB="8688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9935">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7. Clothing</a:t>
                      </a:r>
                      <a:endParaRPr lang="en-ZA" sz="1600" dirty="0">
                        <a:effectLst/>
                        <a:latin typeface="Arial" panose="020B0604020202020204" pitchFamily="34" charset="0"/>
                        <a:ea typeface="Arial" panose="020B0604020202020204" pitchFamily="34" charset="0"/>
                      </a:endParaRPr>
                    </a:p>
                  </a:txBody>
                  <a:tcPr marL="47393" marR="47393" marT="86888" marB="8688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A life dressed in truth</a:t>
                      </a:r>
                      <a:endParaRPr lang="en-ZA" sz="1600">
                        <a:effectLst/>
                        <a:latin typeface="Arial" panose="020B0604020202020204" pitchFamily="34" charset="0"/>
                        <a:ea typeface="Arial" panose="020B0604020202020204" pitchFamily="34" charset="0"/>
                      </a:endParaRPr>
                    </a:p>
                  </a:txBody>
                  <a:tcPr marL="47393" marR="47393" marT="86888" marB="8688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u="sng" dirty="0">
                          <a:solidFill>
                            <a:srgbClr val="3E5D6F"/>
                          </a:solidFill>
                          <a:effectLst/>
                          <a:latin typeface="Arial" panose="020B0604020202020204" pitchFamily="34" charset="0"/>
                          <a:ea typeface="Arial" panose="020B0604020202020204" pitchFamily="34" charset="0"/>
                        </a:rPr>
                        <a:t>Titus 2:10</a:t>
                      </a:r>
                      <a:r>
                        <a:rPr lang="en-ZA" sz="1600" dirty="0">
                          <a:effectLst/>
                          <a:latin typeface="Arial" panose="020B0604020202020204" pitchFamily="34" charset="0"/>
                          <a:ea typeface="Arial" panose="020B0604020202020204" pitchFamily="34" charset="0"/>
                        </a:rPr>
                        <a:t>; </a:t>
                      </a:r>
                      <a:r>
                        <a:rPr lang="en-ZA" sz="1600" u="sng" dirty="0">
                          <a:solidFill>
                            <a:srgbClr val="3E5D6F"/>
                          </a:solidFill>
                          <a:effectLst/>
                          <a:latin typeface="Arial" panose="020B0604020202020204" pitchFamily="34" charset="0"/>
                          <a:ea typeface="Arial" panose="020B0604020202020204" pitchFamily="34" charset="0"/>
                        </a:rPr>
                        <a:t>1 Pet. 3:5</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9935">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8. Lamp</a:t>
                      </a:r>
                      <a:endParaRPr lang="en-ZA" sz="1600">
                        <a:effectLst/>
                        <a:latin typeface="Arial" panose="020B0604020202020204" pitchFamily="34" charset="0"/>
                        <a:ea typeface="Arial" panose="020B0604020202020204" pitchFamily="34" charset="0"/>
                      </a:endParaRPr>
                    </a:p>
                  </a:txBody>
                  <a:tcPr marL="47393" marR="47393" marT="86888" marB="8688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Light for direction</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u="sng" dirty="0">
                          <a:solidFill>
                            <a:srgbClr val="3E5D6F"/>
                          </a:solidFill>
                          <a:effectLst/>
                          <a:latin typeface="Arial" panose="020B0604020202020204" pitchFamily="34" charset="0"/>
                          <a:ea typeface="Arial" panose="020B0604020202020204" pitchFamily="34" charset="0"/>
                        </a:rPr>
                        <a:t>Ps. 119:105</a:t>
                      </a:r>
                      <a:r>
                        <a:rPr lang="en-ZA" sz="1600" dirty="0">
                          <a:effectLst/>
                          <a:latin typeface="Arial" panose="020B0604020202020204" pitchFamily="34" charset="0"/>
                          <a:ea typeface="Arial" panose="020B0604020202020204" pitchFamily="34" charset="0"/>
                        </a:rPr>
                        <a:t>; </a:t>
                      </a:r>
                      <a:r>
                        <a:rPr lang="en-ZA" sz="1600" u="sng" dirty="0">
                          <a:solidFill>
                            <a:srgbClr val="3E5D6F"/>
                          </a:solidFill>
                          <a:effectLst/>
                          <a:latin typeface="Arial" panose="020B0604020202020204" pitchFamily="34" charset="0"/>
                          <a:ea typeface="Arial" panose="020B0604020202020204" pitchFamily="34" charset="0"/>
                        </a:rPr>
                        <a:t>Prov. 6:23</a:t>
                      </a:r>
                      <a:r>
                        <a:rPr lang="en-ZA" sz="1600" dirty="0">
                          <a:effectLst/>
                          <a:latin typeface="Arial" panose="020B0604020202020204" pitchFamily="34" charset="0"/>
                          <a:ea typeface="Arial" panose="020B0604020202020204" pitchFamily="34" charset="0"/>
                        </a:rPr>
                        <a:t>; </a:t>
                      </a:r>
                      <a:r>
                        <a:rPr lang="en-ZA" sz="1600" u="sng" dirty="0">
                          <a:solidFill>
                            <a:srgbClr val="3E5D6F"/>
                          </a:solidFill>
                          <a:effectLst/>
                          <a:latin typeface="Arial" panose="020B0604020202020204" pitchFamily="34" charset="0"/>
                          <a:ea typeface="Arial" panose="020B0604020202020204" pitchFamily="34" charset="0"/>
                        </a:rPr>
                        <a:t>2 Pet. 1:19</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4506">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9. Sword</a:t>
                      </a:r>
                      <a:endParaRPr lang="en-ZA" sz="1600">
                        <a:effectLst/>
                        <a:latin typeface="Arial" panose="020B0604020202020204" pitchFamily="34" charset="0"/>
                        <a:ea typeface="Arial" panose="020B0604020202020204" pitchFamily="34" charset="0"/>
                      </a:endParaRPr>
                    </a:p>
                  </a:txBody>
                  <a:tcPr marL="47393" marR="47393" marT="86888" marB="8688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Spiritual weapon</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200" u="sng" dirty="0">
                          <a:solidFill>
                            <a:srgbClr val="3E5D6F"/>
                          </a:solidFill>
                          <a:effectLst/>
                          <a:latin typeface="Arial" panose="020B0604020202020204" pitchFamily="34" charset="0"/>
                          <a:ea typeface="Arial" panose="020B0604020202020204" pitchFamily="34" charset="0"/>
                        </a:rPr>
                        <a:t>Eph. 6:17</a:t>
                      </a:r>
                      <a:r>
                        <a:rPr lang="en-ZA" sz="1200" dirty="0">
                          <a:effectLst/>
                          <a:latin typeface="Arial" panose="020B0604020202020204" pitchFamily="34" charset="0"/>
                          <a:ea typeface="Arial" panose="020B0604020202020204" pitchFamily="34" charset="0"/>
                        </a:rPr>
                        <a:t> (outwardly); </a:t>
                      </a:r>
                      <a:r>
                        <a:rPr lang="en-ZA" sz="1200" u="sng" dirty="0">
                          <a:solidFill>
                            <a:srgbClr val="3E5D6F"/>
                          </a:solidFill>
                          <a:effectLst/>
                          <a:latin typeface="Arial" panose="020B0604020202020204" pitchFamily="34" charset="0"/>
                          <a:ea typeface="Arial" panose="020B0604020202020204" pitchFamily="34" charset="0"/>
                        </a:rPr>
                        <a:t>Heb. 4:12</a:t>
                      </a:r>
                      <a:r>
                        <a:rPr lang="en-ZA" sz="1200" dirty="0">
                          <a:effectLst/>
                          <a:latin typeface="Arial" panose="020B0604020202020204" pitchFamily="34" charset="0"/>
                          <a:ea typeface="Arial" panose="020B0604020202020204" pitchFamily="34" charset="0"/>
                        </a:rPr>
                        <a:t> (inwardly)</a:t>
                      </a:r>
                      <a:endParaRPr lang="en-ZA" sz="1200" dirty="0">
                        <a:effectLst/>
                        <a:latin typeface="Arial" panose="020B0604020202020204" pitchFamily="34" charset="0"/>
                        <a:ea typeface="Arial" panose="020B0604020202020204" pitchFamily="34" charset="0"/>
                      </a:endParaRPr>
                    </a:p>
                  </a:txBody>
                  <a:tcPr marL="47393" marR="47393" marT="86888" marB="8688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9935">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10. Plumb Line</a:t>
                      </a:r>
                      <a:endParaRPr lang="en-ZA" sz="1600">
                        <a:effectLst/>
                        <a:latin typeface="Arial" panose="020B0604020202020204" pitchFamily="34" charset="0"/>
                        <a:ea typeface="Arial" panose="020B0604020202020204" pitchFamily="34" charset="0"/>
                      </a:endParaRPr>
                    </a:p>
                  </a:txBody>
                  <a:tcPr marL="47393" marR="47393" marT="86888" marB="8688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Benchmark of spiritual reality</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u="sng" dirty="0">
                          <a:solidFill>
                            <a:srgbClr val="3E5D6F"/>
                          </a:solidFill>
                          <a:effectLst/>
                          <a:latin typeface="Arial" panose="020B0604020202020204" pitchFamily="34" charset="0"/>
                          <a:ea typeface="Arial" panose="020B0604020202020204" pitchFamily="34" charset="0"/>
                        </a:rPr>
                        <a:t>Amos 7:8</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9935">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11. Hammer</a:t>
                      </a:r>
                      <a:endParaRPr lang="en-ZA" sz="1600">
                        <a:effectLst/>
                        <a:latin typeface="Arial" panose="020B0604020202020204" pitchFamily="34" charset="0"/>
                        <a:ea typeface="Arial" panose="020B0604020202020204" pitchFamily="34" charset="0"/>
                      </a:endParaRPr>
                    </a:p>
                  </a:txBody>
                  <a:tcPr marL="47393" marR="47393" marT="86888" marB="8688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Powerful judgment</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u="sng" dirty="0">
                          <a:solidFill>
                            <a:srgbClr val="3E5D6F"/>
                          </a:solidFill>
                          <a:effectLst/>
                          <a:latin typeface="Arial" panose="020B0604020202020204" pitchFamily="34" charset="0"/>
                          <a:ea typeface="Arial" panose="020B0604020202020204" pitchFamily="34" charset="0"/>
                        </a:rPr>
                        <a:t>Jer. 23:29</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9935">
                <a:tc>
                  <a:txBody>
                    <a:bodyPr/>
                    <a:lstStyle/>
                    <a:p>
                      <a:pPr>
                        <a:lnSpc>
                          <a:spcPct val="115000"/>
                        </a:lnSpc>
                        <a:spcAft>
                          <a:spcPts val="0"/>
                        </a:spcAft>
                      </a:pPr>
                      <a:r>
                        <a:rPr lang="en-ZA" sz="1600">
                          <a:effectLst/>
                          <a:latin typeface="Arial" panose="020B0604020202020204" pitchFamily="34" charset="0"/>
                          <a:ea typeface="Arial" panose="020B0604020202020204" pitchFamily="34" charset="0"/>
                        </a:rPr>
                        <a:t>12. Fire</a:t>
                      </a:r>
                      <a:endParaRPr lang="en-ZA" sz="1600">
                        <a:effectLst/>
                        <a:latin typeface="Arial" panose="020B0604020202020204" pitchFamily="34" charset="0"/>
                        <a:ea typeface="Arial" panose="020B0604020202020204" pitchFamily="34" charset="0"/>
                      </a:endParaRPr>
                    </a:p>
                  </a:txBody>
                  <a:tcPr marL="47393" marR="47393" marT="86888" marB="8688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dirty="0">
                          <a:effectLst/>
                          <a:latin typeface="Arial" panose="020B0604020202020204" pitchFamily="34" charset="0"/>
                          <a:ea typeface="Arial" panose="020B0604020202020204" pitchFamily="34" charset="0"/>
                        </a:rPr>
                        <a:t>Painful judgment</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600" u="sng" dirty="0">
                          <a:solidFill>
                            <a:srgbClr val="3E5D6F"/>
                          </a:solidFill>
                          <a:effectLst/>
                          <a:latin typeface="Arial" panose="020B0604020202020204" pitchFamily="34" charset="0"/>
                          <a:ea typeface="Arial" panose="020B0604020202020204" pitchFamily="34" charset="0"/>
                        </a:rPr>
                        <a:t>Jer. 5:14; 20:9; 23:29</a:t>
                      </a:r>
                      <a:endParaRPr lang="en-ZA" sz="1600" dirty="0">
                        <a:effectLst/>
                        <a:latin typeface="Arial" panose="020B0604020202020204" pitchFamily="34" charset="0"/>
                        <a:ea typeface="Arial" panose="020B0604020202020204" pitchFamily="34" charset="0"/>
                      </a:endParaRPr>
                    </a:p>
                  </a:txBody>
                  <a:tcPr marL="47393" marR="47393" marT="86888" marB="8688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351">
                <a:tc gridSpan="3">
                  <a:txBody>
                    <a:bodyPr/>
                    <a:lstStyle/>
                    <a:p>
                      <a:pPr>
                        <a:lnSpc>
                          <a:spcPct val="115000"/>
                        </a:lnSpc>
                        <a:spcAft>
                          <a:spcPts val="0"/>
                        </a:spcAft>
                      </a:pPr>
                      <a:r>
                        <a:rPr lang="en-ZA" sz="700" dirty="0">
                          <a:effectLst/>
                          <a:latin typeface="Arial" panose="020B0604020202020204" pitchFamily="34" charset="0"/>
                          <a:ea typeface="Arial" panose="020B0604020202020204" pitchFamily="34" charset="0"/>
                        </a:rPr>
                        <a:t>©1997 by Thomas Nelson, Inc.</a:t>
                      </a:r>
                      <a:endParaRPr lang="en-ZA" sz="700" dirty="0">
                        <a:effectLst/>
                        <a:latin typeface="Arial" panose="020B0604020202020204" pitchFamily="34" charset="0"/>
                        <a:ea typeface="Arial" panose="020B0604020202020204" pitchFamily="34" charset="0"/>
                      </a:endParaRPr>
                    </a:p>
                  </a:txBody>
                  <a:tcPr marL="47393" marR="47393" marT="86888" marB="8688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406874"/>
            <a:ext cx="12192000" cy="830997"/>
          </a:xfrm>
          <a:prstGeom prst="rect">
            <a:avLst/>
          </a:prstGeom>
          <a:noFill/>
        </p:spPr>
        <p:txBody>
          <a:bodyPr wrap="square" rtlCol="0">
            <a:spAutoFit/>
          </a:bodyPr>
          <a:lstStyle/>
          <a:p>
            <a:r>
              <a:rPr lang="en-US" sz="2400" dirty="0"/>
              <a:t>1 Peter 2:2 </a:t>
            </a:r>
            <a:r>
              <a:rPr lang="en-US" sz="2400" dirty="0" smtClean="0"/>
              <a:t>Desire  </a:t>
            </a:r>
            <a:r>
              <a:rPr lang="en-US" sz="2400" dirty="0"/>
              <a:t>the word like a new born baby needs milk. Like newborn infants, long for the pure spiritual milk, that by it you may grow up into </a:t>
            </a:r>
            <a:r>
              <a:rPr lang="en-US" sz="2400" dirty="0" smtClean="0"/>
              <a:t>salvation</a:t>
            </a:r>
            <a:endParaRPr lang="en-ZA" sz="2400" dirty="0"/>
          </a:p>
        </p:txBody>
      </p:sp>
      <p:sp>
        <p:nvSpPr>
          <p:cNvPr id="6" name="TextBox 5"/>
          <p:cNvSpPr txBox="1"/>
          <p:nvPr/>
        </p:nvSpPr>
        <p:spPr>
          <a:xfrm>
            <a:off x="0" y="2324564"/>
            <a:ext cx="12192000" cy="830997"/>
          </a:xfrm>
          <a:prstGeom prst="rect">
            <a:avLst/>
          </a:prstGeom>
          <a:noFill/>
        </p:spPr>
        <p:txBody>
          <a:bodyPr wrap="square" rtlCol="0">
            <a:spAutoFit/>
          </a:bodyPr>
          <a:lstStyle/>
          <a:p>
            <a:r>
              <a:rPr lang="en-US" sz="2400" dirty="0"/>
              <a:t>2Tim 2:15 Be diligent to present yourself approved to God as a workman who does not need to be ashamed, accurately handling the word of truth.</a:t>
            </a:r>
            <a:endParaRPr lang="en-ZA" sz="2400" dirty="0"/>
          </a:p>
        </p:txBody>
      </p:sp>
      <p:sp>
        <p:nvSpPr>
          <p:cNvPr id="7" name="TextBox 6"/>
          <p:cNvSpPr txBox="1"/>
          <p:nvPr/>
        </p:nvSpPr>
        <p:spPr>
          <a:xfrm>
            <a:off x="1038371" y="4142233"/>
            <a:ext cx="3193960" cy="584775"/>
          </a:xfrm>
          <a:prstGeom prst="rect">
            <a:avLst/>
          </a:prstGeom>
          <a:noFill/>
        </p:spPr>
        <p:txBody>
          <a:bodyPr wrap="square" rtlCol="0">
            <a:spAutoFit/>
          </a:bodyPr>
          <a:lstStyle/>
          <a:p>
            <a:r>
              <a:rPr lang="en-ZA" sz="3200" dirty="0">
                <a:effectLst>
                  <a:glow rad="228600">
                    <a:schemeClr val="accent6">
                      <a:satMod val="175000"/>
                      <a:alpha val="40000"/>
                    </a:schemeClr>
                  </a:glow>
                </a:effectLst>
              </a:rPr>
              <a:t>Believe</a:t>
            </a:r>
            <a:r>
              <a:rPr lang="en-ZA" dirty="0"/>
              <a:t> it (John 6:68–69)</a:t>
            </a:r>
            <a:endParaRPr lang="en-ZA" dirty="0"/>
          </a:p>
        </p:txBody>
      </p:sp>
      <p:sp>
        <p:nvSpPr>
          <p:cNvPr id="8" name="TextBox 7"/>
          <p:cNvSpPr txBox="1"/>
          <p:nvPr/>
        </p:nvSpPr>
        <p:spPr>
          <a:xfrm>
            <a:off x="1030310" y="5530791"/>
            <a:ext cx="2768958" cy="584775"/>
          </a:xfrm>
          <a:prstGeom prst="rect">
            <a:avLst/>
          </a:prstGeom>
          <a:noFill/>
        </p:spPr>
        <p:txBody>
          <a:bodyPr wrap="square" rtlCol="0">
            <a:spAutoFit/>
          </a:bodyPr>
          <a:lstStyle/>
          <a:p>
            <a:r>
              <a:rPr lang="en-US" sz="3200" dirty="0">
                <a:effectLst>
                  <a:glow rad="228600">
                    <a:schemeClr val="accent6">
                      <a:satMod val="175000"/>
                      <a:alpha val="40000"/>
                    </a:schemeClr>
                  </a:glow>
                </a:effectLst>
              </a:rPr>
              <a:t>Obey</a:t>
            </a:r>
            <a:r>
              <a:rPr lang="en-US" dirty="0"/>
              <a:t> it (1 John 2:5)</a:t>
            </a:r>
            <a:endParaRPr lang="en-ZA" dirty="0"/>
          </a:p>
        </p:txBody>
      </p:sp>
      <p:sp>
        <p:nvSpPr>
          <p:cNvPr id="9" name="TextBox 8"/>
          <p:cNvSpPr txBox="1"/>
          <p:nvPr/>
        </p:nvSpPr>
        <p:spPr>
          <a:xfrm>
            <a:off x="6619741" y="6140605"/>
            <a:ext cx="3245476" cy="584775"/>
          </a:xfrm>
          <a:prstGeom prst="rect">
            <a:avLst/>
          </a:prstGeom>
          <a:noFill/>
        </p:spPr>
        <p:txBody>
          <a:bodyPr wrap="square" rtlCol="0">
            <a:spAutoFit/>
          </a:bodyPr>
          <a:lstStyle/>
          <a:p>
            <a:r>
              <a:rPr lang="en-US" sz="3200" dirty="0">
                <a:effectLst>
                  <a:glow rad="228600">
                    <a:schemeClr val="accent6">
                      <a:satMod val="175000"/>
                      <a:alpha val="40000"/>
                    </a:schemeClr>
                  </a:glow>
                </a:effectLst>
              </a:rPr>
              <a:t>Preach</a:t>
            </a:r>
            <a:r>
              <a:rPr lang="en-US" dirty="0"/>
              <a:t> it (2 Tim. 4:2)</a:t>
            </a:r>
            <a:endParaRPr lang="en-ZA" dirty="0"/>
          </a:p>
        </p:txBody>
      </p:sp>
      <p:sp>
        <p:nvSpPr>
          <p:cNvPr id="10" name="TextBox 9"/>
          <p:cNvSpPr txBox="1"/>
          <p:nvPr/>
        </p:nvSpPr>
        <p:spPr>
          <a:xfrm>
            <a:off x="1038371" y="4839486"/>
            <a:ext cx="2566139" cy="584775"/>
          </a:xfrm>
          <a:prstGeom prst="rect">
            <a:avLst/>
          </a:prstGeom>
          <a:noFill/>
        </p:spPr>
        <p:txBody>
          <a:bodyPr wrap="square" rtlCol="0">
            <a:spAutoFit/>
          </a:bodyPr>
          <a:lstStyle/>
          <a:p>
            <a:r>
              <a:rPr lang="en-ZA" sz="3200" dirty="0" err="1">
                <a:effectLst>
                  <a:glow rad="228600">
                    <a:schemeClr val="accent6">
                      <a:satMod val="175000"/>
                      <a:alpha val="40000"/>
                    </a:schemeClr>
                  </a:glow>
                </a:effectLst>
              </a:rPr>
              <a:t>Honor</a:t>
            </a:r>
            <a:r>
              <a:rPr lang="en-ZA" dirty="0"/>
              <a:t> it (Job 23:12)</a:t>
            </a:r>
            <a:endParaRPr lang="en-ZA" dirty="0"/>
          </a:p>
        </p:txBody>
      </p:sp>
      <p:sp>
        <p:nvSpPr>
          <p:cNvPr id="11" name="TextBox 10"/>
          <p:cNvSpPr txBox="1"/>
          <p:nvPr/>
        </p:nvSpPr>
        <p:spPr>
          <a:xfrm>
            <a:off x="1038371" y="6140606"/>
            <a:ext cx="4559122" cy="584775"/>
          </a:xfrm>
          <a:prstGeom prst="rect">
            <a:avLst/>
          </a:prstGeom>
          <a:noFill/>
        </p:spPr>
        <p:txBody>
          <a:bodyPr wrap="square" rtlCol="0">
            <a:spAutoFit/>
          </a:bodyPr>
          <a:lstStyle/>
          <a:p>
            <a:r>
              <a:rPr lang="en-US" sz="3200" dirty="0">
                <a:effectLst>
                  <a:glow rad="228600">
                    <a:schemeClr val="accent6">
                      <a:satMod val="175000"/>
                      <a:alpha val="40000"/>
                    </a:schemeClr>
                  </a:glow>
                </a:effectLst>
              </a:rPr>
              <a:t>Guard </a:t>
            </a:r>
            <a:r>
              <a:rPr lang="en-US" dirty="0"/>
              <a:t>it (1 Tim. 6:20)</a:t>
            </a:r>
            <a:endParaRPr lang="en-ZA" dirty="0"/>
          </a:p>
        </p:txBody>
      </p:sp>
      <p:sp>
        <p:nvSpPr>
          <p:cNvPr id="12" name="TextBox 11"/>
          <p:cNvSpPr txBox="1"/>
          <p:nvPr/>
        </p:nvSpPr>
        <p:spPr>
          <a:xfrm>
            <a:off x="6677696" y="4127343"/>
            <a:ext cx="5215944" cy="584775"/>
          </a:xfrm>
          <a:prstGeom prst="rect">
            <a:avLst/>
          </a:prstGeom>
          <a:noFill/>
        </p:spPr>
        <p:txBody>
          <a:bodyPr wrap="square" rtlCol="0">
            <a:spAutoFit/>
          </a:bodyPr>
          <a:lstStyle/>
          <a:p>
            <a:r>
              <a:rPr lang="en-ZA" sz="3200" dirty="0">
                <a:effectLst>
                  <a:glow rad="228600">
                    <a:schemeClr val="accent6">
                      <a:satMod val="175000"/>
                      <a:alpha val="40000"/>
                    </a:schemeClr>
                  </a:glow>
                </a:effectLst>
              </a:rPr>
              <a:t>Study</a:t>
            </a:r>
            <a:r>
              <a:rPr lang="en-ZA" dirty="0"/>
              <a:t> it (Ezra 7:10)</a:t>
            </a:r>
            <a:endParaRPr lang="en-ZA" dirty="0"/>
          </a:p>
        </p:txBody>
      </p:sp>
      <p:sp>
        <p:nvSpPr>
          <p:cNvPr id="13" name="TextBox 12"/>
          <p:cNvSpPr txBox="1"/>
          <p:nvPr/>
        </p:nvSpPr>
        <p:spPr>
          <a:xfrm>
            <a:off x="6619741" y="4804163"/>
            <a:ext cx="2665927" cy="584775"/>
          </a:xfrm>
          <a:prstGeom prst="rect">
            <a:avLst/>
          </a:prstGeom>
          <a:noFill/>
        </p:spPr>
        <p:txBody>
          <a:bodyPr wrap="square" rtlCol="0">
            <a:spAutoFit/>
          </a:bodyPr>
          <a:lstStyle/>
          <a:p>
            <a:r>
              <a:rPr lang="en-ZA" sz="3200" dirty="0">
                <a:effectLst>
                  <a:glow rad="228600">
                    <a:schemeClr val="accent6">
                      <a:satMod val="175000"/>
                      <a:alpha val="40000"/>
                    </a:schemeClr>
                  </a:glow>
                </a:effectLst>
              </a:rPr>
              <a:t>Love</a:t>
            </a:r>
            <a:r>
              <a:rPr lang="en-ZA" dirty="0"/>
              <a:t> it (Ps. 119:97)</a:t>
            </a:r>
            <a:endParaRPr lang="en-ZA" dirty="0"/>
          </a:p>
        </p:txBody>
      </p:sp>
      <p:sp>
        <p:nvSpPr>
          <p:cNvPr id="14" name="TextBox 13"/>
          <p:cNvSpPr txBox="1"/>
          <p:nvPr/>
        </p:nvSpPr>
        <p:spPr>
          <a:xfrm>
            <a:off x="6619741" y="5444569"/>
            <a:ext cx="2859110" cy="584775"/>
          </a:xfrm>
          <a:prstGeom prst="rect">
            <a:avLst/>
          </a:prstGeom>
          <a:noFill/>
        </p:spPr>
        <p:txBody>
          <a:bodyPr wrap="square" rtlCol="0">
            <a:spAutoFit/>
          </a:bodyPr>
          <a:lstStyle/>
          <a:p>
            <a:r>
              <a:rPr lang="en-US" sz="3200" dirty="0">
                <a:effectLst>
                  <a:glow rad="228600">
                    <a:schemeClr val="accent6">
                      <a:satMod val="175000"/>
                      <a:alpha val="40000"/>
                    </a:schemeClr>
                  </a:glow>
                </a:effectLst>
              </a:rPr>
              <a:t>Fight</a:t>
            </a:r>
            <a:r>
              <a:rPr lang="en-US" dirty="0"/>
              <a:t> for it (Jude 3)</a:t>
            </a:r>
            <a:endParaRPr lang="en-ZA" dirty="0"/>
          </a:p>
        </p:txBody>
      </p:sp>
      <p:sp>
        <p:nvSpPr>
          <p:cNvPr id="15" name="Rectangle 14"/>
          <p:cNvSpPr/>
          <p:nvPr/>
        </p:nvSpPr>
        <p:spPr>
          <a:xfrm>
            <a:off x="3699480" y="67276"/>
            <a:ext cx="4252126" cy="923330"/>
          </a:xfrm>
          <a:prstGeom prst="rect">
            <a:avLst/>
          </a:prstGeom>
          <a:noFill/>
        </p:spPr>
        <p:txBody>
          <a:bodyPr wrap="none" lIns="91440" tIns="45720" rIns="91440" bIns="45720">
            <a:spAutoFit/>
            <a:scene3d>
              <a:camera prst="isometricOffAxis1Right"/>
              <a:lightRig rig="threePt" dir="t"/>
            </a:scene3d>
          </a:bodyPr>
          <a:lstStyle/>
          <a:p>
            <a:pPr algn="ctr"/>
            <a:r>
              <a:rPr lang="en-US" sz="5400" dirty="0">
                <a:effectLst>
                  <a:glow rad="228600">
                    <a:schemeClr val="accent2">
                      <a:satMod val="175000"/>
                      <a:alpha val="40000"/>
                    </a:schemeClr>
                  </a:glow>
                </a:effectLst>
              </a:rPr>
              <a:t>Our Response </a:t>
            </a:r>
            <a:endParaRPr lang="en-US" sz="5400" dirty="0">
              <a:effectLst>
                <a:glow rad="228600">
                  <a:schemeClr val="accent2">
                    <a:satMod val="175000"/>
                    <a:alpha val="40000"/>
                  </a:schemeClr>
                </a:glow>
              </a:effectLst>
            </a:endParaRPr>
          </a:p>
        </p:txBody>
      </p:sp>
      <p:sp>
        <p:nvSpPr>
          <p:cNvPr id="16" name="TextBox 15"/>
          <p:cNvSpPr txBox="1"/>
          <p:nvPr/>
        </p:nvSpPr>
        <p:spPr>
          <a:xfrm>
            <a:off x="0" y="3141954"/>
            <a:ext cx="12192000" cy="1200329"/>
          </a:xfrm>
          <a:prstGeom prst="rect">
            <a:avLst/>
          </a:prstGeom>
          <a:noFill/>
        </p:spPr>
        <p:txBody>
          <a:bodyPr wrap="square" rtlCol="0">
            <a:spAutoFit/>
          </a:bodyPr>
          <a:lstStyle/>
          <a:p>
            <a:r>
              <a:rPr lang="en-US" b="1" dirty="0"/>
              <a:t>  </a:t>
            </a:r>
            <a:r>
              <a:rPr lang="en-US" sz="2400" dirty="0" err="1"/>
              <a:t>Deut</a:t>
            </a:r>
            <a:r>
              <a:rPr lang="en-US" sz="2400" dirty="0"/>
              <a:t> 6:7 “You shall teach them diligently to your sons and shall talk of them when you sit in your house and when you walk by the way and when you lie down and when you rise up.</a:t>
            </a:r>
            <a:endParaRPr lang="en-US" sz="2400" dirty="0"/>
          </a:p>
          <a:p>
            <a:endParaRPr lang="en-Z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ppt_x"/>
                                          </p:val>
                                        </p:tav>
                                        <p:tav tm="100000">
                                          <p:val>
                                            <p:strVal val="#ppt_x"/>
                                          </p:val>
                                        </p:tav>
                                      </p:tavLst>
                                    </p:anim>
                                    <p:anim calcmode="lin" valueType="num">
                                      <p:cBhvr additive="base">
                                        <p:cTn id="5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fill="hold"/>
                                        <p:tgtEl>
                                          <p:spTgt spid="14"/>
                                        </p:tgtEl>
                                        <p:attrNameLst>
                                          <p:attrName>ppt_x</p:attrName>
                                        </p:attrNameLst>
                                      </p:cBhvr>
                                      <p:tavLst>
                                        <p:tav tm="0">
                                          <p:val>
                                            <p:strVal val="#ppt_x"/>
                                          </p:val>
                                        </p:tav>
                                        <p:tav tm="100000">
                                          <p:val>
                                            <p:strVal val="#ppt_x"/>
                                          </p:val>
                                        </p:tav>
                                      </p:tavLst>
                                    </p:anim>
                                    <p:anim calcmode="lin" valueType="num">
                                      <p:cBhvr additive="base">
                                        <p:cTn id="5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fill="hold"/>
                                        <p:tgtEl>
                                          <p:spTgt spid="11"/>
                                        </p:tgtEl>
                                        <p:attrNameLst>
                                          <p:attrName>ppt_x</p:attrName>
                                        </p:attrNameLst>
                                      </p:cBhvr>
                                      <p:tavLst>
                                        <p:tav tm="0">
                                          <p:val>
                                            <p:strVal val="#ppt_x"/>
                                          </p:val>
                                        </p:tav>
                                        <p:tav tm="100000">
                                          <p:val>
                                            <p:strVal val="#ppt_x"/>
                                          </p:val>
                                        </p:tav>
                                      </p:tavLst>
                                    </p:anim>
                                    <p:anim calcmode="lin" valueType="num">
                                      <p:cBhvr additive="base">
                                        <p:cTn id="6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9"/>
                                        </p:tgtEl>
                                        <p:attrNameLst>
                                          <p:attrName>style.visibility</p:attrName>
                                        </p:attrNameLst>
                                      </p:cBhvr>
                                      <p:to>
                                        <p:strVal val="visible"/>
                                      </p:to>
                                    </p:set>
                                    <p:anim calcmode="lin" valueType="num">
                                      <p:cBhvr additive="base">
                                        <p:cTn id="68" dur="500" fill="hold"/>
                                        <p:tgtEl>
                                          <p:spTgt spid="9"/>
                                        </p:tgtEl>
                                        <p:attrNameLst>
                                          <p:attrName>ppt_x</p:attrName>
                                        </p:attrNameLst>
                                      </p:cBhvr>
                                      <p:tavLst>
                                        <p:tav tm="0">
                                          <p:val>
                                            <p:strVal val="#ppt_x"/>
                                          </p:val>
                                        </p:tav>
                                        <p:tav tm="100000">
                                          <p:val>
                                            <p:strVal val="#ppt_x"/>
                                          </p:val>
                                        </p:tav>
                                      </p:tavLst>
                                    </p:anim>
                                    <p:anim calcmode="lin" valueType="num">
                                      <p:cBhvr additive="base">
                                        <p:cTn id="6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1594" y="118036"/>
            <a:ext cx="11410681" cy="1815882"/>
          </a:xfrm>
          <a:prstGeom prst="rect">
            <a:avLst/>
          </a:prstGeom>
          <a:noFill/>
        </p:spPr>
        <p:txBody>
          <a:bodyPr wrap="square" rtlCol="0">
            <a:spAutoFit/>
          </a:bodyPr>
          <a:lstStyle/>
          <a:p>
            <a:pPr algn="ctr"/>
            <a:r>
              <a:rPr lang="en-US" sz="2800" b="1" u="sng" dirty="0" smtClean="0"/>
              <a:t>Quote in front of </a:t>
            </a:r>
            <a:r>
              <a:rPr lang="en-US" sz="2800" b="1" u="sng" dirty="0" err="1" smtClean="0"/>
              <a:t>Gideons</a:t>
            </a:r>
            <a:r>
              <a:rPr lang="en-US" sz="2800" b="1" u="sng" dirty="0" smtClean="0"/>
              <a:t> Bibles – unknown author </a:t>
            </a:r>
            <a:endParaRPr lang="en-US" sz="2800" b="1" u="sng" dirty="0" smtClean="0"/>
          </a:p>
          <a:p>
            <a:pPr algn="ctr"/>
            <a:endParaRPr lang="en-US" sz="2800" dirty="0" smtClean="0"/>
          </a:p>
          <a:p>
            <a:r>
              <a:rPr lang="en-US" sz="2800" dirty="0"/>
              <a:t>This book contains: the mind of God, the state of man, the way of salvation, the doom of sinners, and the happiness of believers.</a:t>
            </a:r>
            <a:endParaRPr lang="en-ZA" sz="2800" dirty="0"/>
          </a:p>
        </p:txBody>
      </p:sp>
      <p:grpSp>
        <p:nvGrpSpPr>
          <p:cNvPr id="4" name="Group 3"/>
          <p:cNvGrpSpPr/>
          <p:nvPr/>
        </p:nvGrpSpPr>
        <p:grpSpPr>
          <a:xfrm>
            <a:off x="505495" y="1802238"/>
            <a:ext cx="11426780" cy="6637012"/>
            <a:chOff x="280116" y="2280489"/>
            <a:chExt cx="11426780" cy="5138640"/>
          </a:xfrm>
        </p:grpSpPr>
        <p:sp>
          <p:nvSpPr>
            <p:cNvPr id="5" name="TextBox 4"/>
            <p:cNvSpPr txBox="1"/>
            <p:nvPr/>
          </p:nvSpPr>
          <p:spPr>
            <a:xfrm>
              <a:off x="321972" y="2280489"/>
              <a:ext cx="11384924" cy="1072318"/>
            </a:xfrm>
            <a:prstGeom prst="rect">
              <a:avLst/>
            </a:prstGeom>
            <a:noFill/>
          </p:spPr>
          <p:txBody>
            <a:bodyPr wrap="square" rtlCol="0">
              <a:spAutoFit/>
            </a:bodyPr>
            <a:lstStyle/>
            <a:p>
              <a:r>
                <a:rPr lang="en-US" sz="2800" dirty="0"/>
                <a:t>Its doctrine is holy, its precepts are binding, its histories are true, and its decisions are immutable. Read it to be wise, believe it to be saved, and practice it to be holy.</a:t>
              </a:r>
              <a:endParaRPr lang="en-ZA" sz="2800" dirty="0"/>
            </a:p>
          </p:txBody>
        </p:sp>
        <p:sp>
          <p:nvSpPr>
            <p:cNvPr id="6" name="TextBox 5"/>
            <p:cNvSpPr txBox="1"/>
            <p:nvPr/>
          </p:nvSpPr>
          <p:spPr>
            <a:xfrm>
              <a:off x="321972" y="3383585"/>
              <a:ext cx="11269014" cy="1405928"/>
            </a:xfrm>
            <a:prstGeom prst="rect">
              <a:avLst/>
            </a:prstGeom>
            <a:noFill/>
          </p:spPr>
          <p:txBody>
            <a:bodyPr wrap="square" rtlCol="0">
              <a:spAutoFit/>
            </a:bodyPr>
            <a:lstStyle/>
            <a:p>
              <a:r>
                <a:rPr lang="en-US" sz="2800" dirty="0"/>
                <a:t>It contains light to direct you, food to support you, and comfort to cheer you. It is the traveler’s map, the pilgrim’s staff, the pilot’s compass, the soldier’s sword, and the Christian’s charter. Here heaven is open, and the gates of hell are disclosed.</a:t>
              </a:r>
              <a:endParaRPr lang="en-ZA" sz="2800" dirty="0"/>
            </a:p>
          </p:txBody>
        </p:sp>
        <p:sp>
          <p:nvSpPr>
            <p:cNvPr id="7" name="TextBox 6"/>
            <p:cNvSpPr txBox="1"/>
            <p:nvPr/>
          </p:nvSpPr>
          <p:spPr>
            <a:xfrm>
              <a:off x="280116" y="4871483"/>
              <a:ext cx="10998557" cy="738708"/>
            </a:xfrm>
            <a:prstGeom prst="rect">
              <a:avLst/>
            </a:prstGeom>
            <a:noFill/>
          </p:spPr>
          <p:txBody>
            <a:bodyPr wrap="square" rtlCol="0">
              <a:spAutoFit/>
            </a:bodyPr>
            <a:lstStyle/>
            <a:p>
              <a:r>
                <a:rPr lang="en-US" sz="2800" dirty="0"/>
                <a:t>Christ is the grand subject, our good its design, and the glory of God its end. It should fill the memory, rule the heart, and guide the feet.</a:t>
              </a:r>
              <a:endParaRPr lang="en-ZA" sz="2800" dirty="0"/>
            </a:p>
          </p:txBody>
        </p:sp>
        <p:sp>
          <p:nvSpPr>
            <p:cNvPr id="8" name="TextBox 7"/>
            <p:cNvSpPr txBox="1"/>
            <p:nvPr/>
          </p:nvSpPr>
          <p:spPr>
            <a:xfrm>
              <a:off x="292995" y="5564262"/>
              <a:ext cx="10985678" cy="1072318"/>
            </a:xfrm>
            <a:prstGeom prst="rect">
              <a:avLst/>
            </a:prstGeom>
            <a:noFill/>
          </p:spPr>
          <p:txBody>
            <a:bodyPr wrap="square" rtlCol="0">
              <a:spAutoFit/>
            </a:bodyPr>
            <a:lstStyle/>
            <a:p>
              <a:r>
                <a:rPr lang="en-US" sz="2800" dirty="0"/>
                <a:t>Read it slowly, frequently, and prayerfully. It is a mine of wealth, health to the soul, and a river of pleasure. It is given to you here in this life, will be opened at the judgment, and is established forever.</a:t>
              </a:r>
              <a:endParaRPr lang="en-ZA" sz="2800" dirty="0"/>
            </a:p>
          </p:txBody>
        </p:sp>
        <p:sp>
          <p:nvSpPr>
            <p:cNvPr id="9" name="TextBox 8"/>
            <p:cNvSpPr txBox="1"/>
            <p:nvPr/>
          </p:nvSpPr>
          <p:spPr>
            <a:xfrm>
              <a:off x="321972" y="6680421"/>
              <a:ext cx="10927724" cy="738708"/>
            </a:xfrm>
            <a:prstGeom prst="rect">
              <a:avLst/>
            </a:prstGeom>
            <a:noFill/>
          </p:spPr>
          <p:txBody>
            <a:bodyPr wrap="square" rtlCol="0">
              <a:spAutoFit/>
            </a:bodyPr>
            <a:lstStyle/>
            <a:p>
              <a:r>
                <a:rPr lang="en-US" sz="2800" dirty="0"/>
                <a:t>It involves the highest responsibility, will reward the greatest labor, and condemn all who trifle with its contents.</a:t>
              </a:r>
              <a:endParaRPr lang="en-ZA" sz="2800" dirty="0"/>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546" y="2369712"/>
            <a:ext cx="10818254" cy="1200329"/>
          </a:xfrm>
          <a:prstGeom prst="rect">
            <a:avLst/>
          </a:prstGeom>
          <a:noFill/>
          <a:scene3d>
            <a:camera prst="perspectiveContrastingLeftFacing"/>
            <a:lightRig rig="threePt" dir="t"/>
          </a:scene3d>
        </p:spPr>
        <p:txBody>
          <a:bodyPr wrap="square" rtlCol="0">
            <a:spAutoFit/>
          </a:bodyPr>
          <a:lstStyle/>
          <a:p>
            <a:pPr algn="ctr"/>
            <a:r>
              <a:rPr lang="en-US" sz="7200" dirty="0" smtClean="0">
                <a:effectLst>
                  <a:glow rad="228600">
                    <a:schemeClr val="accent4">
                      <a:satMod val="175000"/>
                      <a:alpha val="40000"/>
                    </a:schemeClr>
                  </a:glow>
                  <a:reflection blurRad="6350" stA="55000" endA="50" endPos="85000" dist="60007" dir="5400000" sy="-100000" algn="bl" rotWithShape="0"/>
                </a:effectLst>
              </a:rPr>
              <a:t>Questions and Answers</a:t>
            </a:r>
            <a:endParaRPr lang="en-ZA" sz="7200" dirty="0">
              <a:effectLst>
                <a:glow rad="228600">
                  <a:schemeClr val="accent4">
                    <a:satMod val="175000"/>
                    <a:alpha val="40000"/>
                  </a:schemeClr>
                </a:glow>
                <a:reflection blurRad="6350" stA="55000" endA="50" endPos="85000" dist="60007" dir="5400000" sy="-100000" algn="bl" rotWithShape="0"/>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11226</Words>
  <Application>WPS Presentation</Application>
  <PresentationFormat>Widescreen</PresentationFormat>
  <Paragraphs>1082</Paragraphs>
  <Slides>25</Slides>
  <Notes>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Arial</vt:lpstr>
      <vt:lpstr>SimSun</vt:lpstr>
      <vt:lpstr>Wingdings</vt:lpstr>
      <vt:lpstr>Arial Black</vt:lpstr>
      <vt:lpstr>Papyrus</vt:lpstr>
      <vt:lpstr>Mongolian Baiti</vt:lpstr>
      <vt:lpstr>Book Antiqua</vt:lpstr>
      <vt:lpstr>Times New Roman</vt:lpstr>
      <vt:lpstr>Calibri</vt:lpstr>
      <vt:lpstr>Microsoft YaHei</vt:lpstr>
      <vt:lpstr>Arial Unicode MS</vt:lpstr>
      <vt:lpstr>Calibri Light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this Book ?</dc:title>
  <dc:creator>Lucky</dc:creator>
  <cp:lastModifiedBy>Scott Wheeler</cp:lastModifiedBy>
  <cp:revision>78</cp:revision>
  <dcterms:created xsi:type="dcterms:W3CDTF">2024-02-27T11:23:00Z</dcterms:created>
  <dcterms:modified xsi:type="dcterms:W3CDTF">2024-07-17T05:55:39Z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E091C48EAA81442D9258BD93D8BFA99E_12</vt:lpwstr>
  </property>
  <property fmtid="{D5CDD505-2E9C-101B-9397-08002B2CF9AE}" pid="3" name="KSOProductBuildVer">
    <vt:lpwstr>1033-12.2.0.17153</vt:lpwstr>
  </property>
</Properties>
</file>