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8" r:id="rId3"/>
    <p:sldId id="285" r:id="rId4"/>
    <p:sldId id="279" r:id="rId5"/>
    <p:sldId id="277" r:id="rId6"/>
    <p:sldId id="304" r:id="rId7"/>
    <p:sldId id="305" r:id="rId8"/>
    <p:sldId id="306" r:id="rId9"/>
    <p:sldId id="307" r:id="rId10"/>
    <p:sldId id="308" r:id="rId11"/>
    <p:sldId id="309" r:id="rId12"/>
    <p:sldId id="310" r:id="rId13"/>
    <p:sldId id="311" r:id="rId14"/>
    <p:sldId id="313" r:id="rId15"/>
    <p:sldId id="300" r:id="rId16"/>
    <p:sldId id="303" r:id="rId17"/>
    <p:sldId id="302" r:id="rId18"/>
    <p:sldId id="299" r:id="rId19"/>
    <p:sldId id="280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0305" autoAdjust="0"/>
  </p:normalViewPr>
  <p:slideViewPr>
    <p:cSldViewPr snapToGrid="0">
      <p:cViewPr varScale="1">
        <p:scale>
          <a:sx n="67" d="100"/>
          <a:sy n="67" d="100"/>
        </p:scale>
        <p:origin x="30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A9639-BF62-4ADC-8C3B-974E97EBB702}" type="datetimeFigureOut">
              <a:rPr lang="en-ZA" smtClean="0"/>
              <a:t>2024/07/07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21A37-E3F2-408F-9F8C-BA6DBE481EC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99421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A9639-BF62-4ADC-8C3B-974E97EBB702}" type="datetimeFigureOut">
              <a:rPr lang="en-ZA" smtClean="0"/>
              <a:t>2024/07/07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21A37-E3F2-408F-9F8C-BA6DBE481EC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97511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A9639-BF62-4ADC-8C3B-974E97EBB702}" type="datetimeFigureOut">
              <a:rPr lang="en-ZA" smtClean="0"/>
              <a:t>2024/07/07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21A37-E3F2-408F-9F8C-BA6DBE481EC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1329169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A9639-BF62-4ADC-8C3B-974E97EBB702}" type="datetimeFigureOut">
              <a:rPr lang="en-ZA" smtClean="0"/>
              <a:t>2024/07/07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21A37-E3F2-408F-9F8C-BA6DBE481EC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686944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A9639-BF62-4ADC-8C3B-974E97EBB702}" type="datetimeFigureOut">
              <a:rPr lang="en-ZA" smtClean="0"/>
              <a:t>2024/07/07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21A37-E3F2-408F-9F8C-BA6DBE481EC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85348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A9639-BF62-4ADC-8C3B-974E97EBB702}" type="datetimeFigureOut">
              <a:rPr lang="en-ZA" smtClean="0"/>
              <a:t>2024/07/07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21A37-E3F2-408F-9F8C-BA6DBE481EC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37312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A9639-BF62-4ADC-8C3B-974E97EBB702}" type="datetimeFigureOut">
              <a:rPr lang="en-ZA" smtClean="0"/>
              <a:t>2024/07/07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21A37-E3F2-408F-9F8C-BA6DBE481EC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50364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A9639-BF62-4ADC-8C3B-974E97EBB702}" type="datetimeFigureOut">
              <a:rPr lang="en-ZA" smtClean="0"/>
              <a:t>2024/07/07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21A37-E3F2-408F-9F8C-BA6DBE481EC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01972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A9639-BF62-4ADC-8C3B-974E97EBB702}" type="datetimeFigureOut">
              <a:rPr lang="en-ZA" smtClean="0"/>
              <a:t>2024/07/07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21A37-E3F2-408F-9F8C-BA6DBE481EC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57556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A9639-BF62-4ADC-8C3B-974E97EBB702}" type="datetimeFigureOut">
              <a:rPr lang="en-ZA" smtClean="0"/>
              <a:t>2024/07/07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21A37-E3F2-408F-9F8C-BA6DBE481EC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42448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A9639-BF62-4ADC-8C3B-974E97EBB702}" type="datetimeFigureOut">
              <a:rPr lang="en-ZA" smtClean="0"/>
              <a:t>2024/07/07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21A37-E3F2-408F-9F8C-BA6DBE481EC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67479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AA9639-BF62-4ADC-8C3B-974E97EBB702}" type="datetimeFigureOut">
              <a:rPr lang="en-ZA" smtClean="0"/>
              <a:t>2024/07/07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021A37-E3F2-408F-9F8C-BA6DBE481EC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00071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5788" y="-476186"/>
            <a:ext cx="13130213" cy="798506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8613" y="5230177"/>
            <a:ext cx="6586538" cy="195738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7925" y="5230177"/>
            <a:ext cx="6286500" cy="18002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2964656" y="1095438"/>
            <a:ext cx="11463336" cy="1862074"/>
          </a:xfrm>
        </p:spPr>
        <p:txBody>
          <a:bodyPr>
            <a:prstTxWarp prst="textArchUp">
              <a:avLst/>
            </a:prstTxWarp>
            <a:noAutofit/>
          </a:bodyPr>
          <a:lstStyle/>
          <a:p>
            <a:pPr algn="ctr"/>
            <a:r>
              <a:rPr lang="en-US" sz="15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Philemon </a:t>
            </a:r>
            <a:endParaRPr lang="en-ZA" sz="15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1204318" y="-398698"/>
            <a:ext cx="83379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Sin Brings Barriers</a:t>
            </a:r>
            <a:endParaRPr lang="en-ZA" sz="60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6362" y="5230177"/>
            <a:ext cx="2143125" cy="1664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771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" y="3559188"/>
            <a:ext cx="123299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>
                <a:solidFill>
                  <a:prstClr val="black"/>
                </a:solidFill>
              </a:rPr>
              <a:t>When : 	</a:t>
            </a:r>
            <a:r>
              <a:rPr lang="en-US" sz="4800" dirty="0" smtClean="0">
                <a:solidFill>
                  <a:prstClr val="black"/>
                </a:solidFill>
              </a:rPr>
              <a:t>Date </a:t>
            </a:r>
            <a:endParaRPr lang="en-ZA" sz="4800" dirty="0">
              <a:solidFill>
                <a:prstClr val="black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1" y="4406371"/>
            <a:ext cx="12192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>
                <a:solidFill>
                  <a:prstClr val="black"/>
                </a:solidFill>
              </a:rPr>
              <a:t>Where</a:t>
            </a:r>
            <a:r>
              <a:rPr lang="en-US" sz="8800" dirty="0" smtClean="0">
                <a:solidFill>
                  <a:prstClr val="black"/>
                </a:solidFill>
              </a:rPr>
              <a:t> :  	</a:t>
            </a:r>
            <a:r>
              <a:rPr lang="en-US" sz="4800" dirty="0" smtClean="0">
                <a:solidFill>
                  <a:prstClr val="black"/>
                </a:solidFill>
              </a:rPr>
              <a:t>From </a:t>
            </a:r>
            <a:r>
              <a:rPr lang="en-US" sz="4800" dirty="0">
                <a:solidFill>
                  <a:prstClr val="black"/>
                </a:solidFill>
              </a:rPr>
              <a:t>w</a:t>
            </a:r>
            <a:r>
              <a:rPr lang="en-US" sz="4800" dirty="0" smtClean="0">
                <a:solidFill>
                  <a:prstClr val="black"/>
                </a:solidFill>
              </a:rPr>
              <a:t>here to whom?</a:t>
            </a:r>
            <a:endParaRPr lang="en-ZA" sz="4800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" y="2537085"/>
            <a:ext cx="121919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>
                <a:solidFill>
                  <a:prstClr val="black"/>
                </a:solidFill>
              </a:rPr>
              <a:t>Who   :  	</a:t>
            </a:r>
            <a:r>
              <a:rPr lang="en-US" sz="4800" dirty="0">
                <a:solidFill>
                  <a:prstClr val="black"/>
                </a:solidFill>
              </a:rPr>
              <a:t>Author</a:t>
            </a:r>
            <a:r>
              <a:rPr lang="en-US" sz="4000" dirty="0" smtClean="0">
                <a:solidFill>
                  <a:prstClr val="black"/>
                </a:solidFill>
              </a:rPr>
              <a:t> </a:t>
            </a:r>
            <a:endParaRPr lang="en-ZA" sz="4000" dirty="0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1" y="179063"/>
            <a:ext cx="1219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  2Tim 2:15 </a:t>
            </a:r>
            <a:r>
              <a:rPr lang="en-US" sz="3200" dirty="0"/>
              <a:t>Be diligent to present yourself approved to God as a workman who does not need to be ashamed, </a:t>
            </a:r>
            <a:r>
              <a:rPr lang="en-US" sz="3200" b="1" u="sng" dirty="0"/>
              <a:t>accurately handling the word of truth.</a:t>
            </a:r>
            <a:endParaRPr lang="en-US" sz="3200" b="1" u="sng" dirty="0">
              <a:effectLst/>
            </a:endParaRPr>
          </a:p>
        </p:txBody>
      </p:sp>
      <p:sp>
        <p:nvSpPr>
          <p:cNvPr id="9" name="Cloud 8"/>
          <p:cNvSpPr/>
          <p:nvPr/>
        </p:nvSpPr>
        <p:spPr>
          <a:xfrm>
            <a:off x="8624551" y="1565884"/>
            <a:ext cx="3567448" cy="197968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624551" y="1868128"/>
            <a:ext cx="37348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smtClean="0">
                <a:solidFill>
                  <a:prstClr val="black"/>
                </a:solidFill>
              </a:rPr>
              <a:t>WWW</a:t>
            </a:r>
            <a:endParaRPr lang="en-ZA" sz="7200" dirty="0">
              <a:solidFill>
                <a:prstClr val="black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85048" y="2797902"/>
            <a:ext cx="19720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Paul</a:t>
            </a:r>
            <a:endParaRPr lang="en-ZA" sz="4800" dirty="0"/>
          </a:p>
        </p:txBody>
      </p:sp>
      <p:sp>
        <p:nvSpPr>
          <p:cNvPr id="11" name="TextBox 10"/>
          <p:cNvSpPr txBox="1"/>
          <p:nvPr/>
        </p:nvSpPr>
        <p:spPr>
          <a:xfrm>
            <a:off x="6317622" y="3875917"/>
            <a:ext cx="27877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AD 60-62</a:t>
            </a:r>
            <a:endParaRPr lang="en-ZA" sz="4800" dirty="0"/>
          </a:p>
        </p:txBody>
      </p:sp>
      <p:sp>
        <p:nvSpPr>
          <p:cNvPr id="12" name="TextBox 11"/>
          <p:cNvSpPr txBox="1"/>
          <p:nvPr/>
        </p:nvSpPr>
        <p:spPr>
          <a:xfrm>
            <a:off x="223232" y="5589230"/>
            <a:ext cx="122783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From prison( Rome) to house church at </a:t>
            </a:r>
            <a:r>
              <a:rPr lang="en-ZA" sz="4800" dirty="0" smtClean="0"/>
              <a:t>Colossae</a:t>
            </a:r>
            <a:endParaRPr lang="en-ZA" sz="4800" dirty="0"/>
          </a:p>
        </p:txBody>
      </p:sp>
    </p:spTree>
    <p:extLst>
      <p:ext uri="{BB962C8B-B14F-4D97-AF65-F5344CB8AC3E}">
        <p14:creationId xmlns:p14="http://schemas.microsoft.com/office/powerpoint/2010/main" val="3588349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10" grpId="0"/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39944" y="240796"/>
            <a:ext cx="15564679" cy="6371776"/>
          </a:xfrm>
          <a:prstGeom prst="rect">
            <a:avLst/>
          </a:prstGeom>
        </p:spPr>
      </p:pic>
      <p:sp>
        <p:nvSpPr>
          <p:cNvPr id="5" name="Cloud 4"/>
          <p:cNvSpPr/>
          <p:nvPr/>
        </p:nvSpPr>
        <p:spPr>
          <a:xfrm>
            <a:off x="8531580" y="2233323"/>
            <a:ext cx="3660420" cy="199191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solidFill>
                  <a:prstClr val="white"/>
                </a:solidFill>
              </a:rPr>
              <a:t>Where?</a:t>
            </a:r>
            <a:endParaRPr lang="en-ZA" sz="4800" dirty="0">
              <a:solidFill>
                <a:prstClr val="white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492477" y="4879836"/>
            <a:ext cx="995516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  </a:t>
            </a:r>
            <a:r>
              <a:rPr lang="en-US" sz="3200" dirty="0"/>
              <a:t> </a:t>
            </a:r>
            <a:r>
              <a:rPr lang="en-US" sz="3200" dirty="0" smtClean="0"/>
              <a:t>V1 Philemon </a:t>
            </a:r>
            <a:r>
              <a:rPr lang="en-US" sz="3200" dirty="0"/>
              <a:t>our beloved </a:t>
            </a:r>
            <a:r>
              <a:rPr lang="en-US" sz="3200" i="1" dirty="0"/>
              <a:t>brother </a:t>
            </a:r>
            <a:r>
              <a:rPr lang="en-US" sz="3200" dirty="0"/>
              <a:t>and </a:t>
            </a:r>
            <a:r>
              <a:rPr lang="en-US" sz="3200" baseline="30000" dirty="0"/>
              <a:t>e </a:t>
            </a:r>
            <a:r>
              <a:rPr lang="en-US" sz="3200" dirty="0"/>
              <a:t>fellow worker, </a:t>
            </a:r>
            <a:r>
              <a:rPr lang="en-US" sz="3200" u="sng" dirty="0"/>
              <a:t>&gt;&gt;</a:t>
            </a:r>
            <a:r>
              <a:rPr lang="en-US" sz="3200" dirty="0"/>
              <a:t> </a:t>
            </a:r>
            <a:r>
              <a:rPr lang="en-US" sz="3200" b="1" baseline="30000" dirty="0" err="1" smtClean="0"/>
              <a:t>Phm</a:t>
            </a:r>
            <a:r>
              <a:rPr lang="en-US" sz="3200" b="1" baseline="30000" dirty="0" smtClean="0"/>
              <a:t> </a:t>
            </a:r>
            <a:r>
              <a:rPr lang="en-US" sz="3200" b="1" baseline="30000" dirty="0"/>
              <a:t>1:2 </a:t>
            </a:r>
            <a:r>
              <a:rPr lang="en-US" sz="3200" dirty="0"/>
              <a:t>and to </a:t>
            </a:r>
            <a:r>
              <a:rPr lang="en-US" sz="3200" dirty="0" err="1"/>
              <a:t>Apphia</a:t>
            </a:r>
            <a:r>
              <a:rPr lang="en-US" sz="3200" dirty="0"/>
              <a:t> </a:t>
            </a:r>
            <a:r>
              <a:rPr lang="en-US" sz="3200" baseline="30000" dirty="0"/>
              <a:t>1,a </a:t>
            </a:r>
            <a:r>
              <a:rPr lang="en-US" sz="3200" dirty="0"/>
              <a:t>our sister, and to </a:t>
            </a:r>
            <a:r>
              <a:rPr lang="en-US" sz="3200" baseline="30000" dirty="0"/>
              <a:t>b </a:t>
            </a:r>
            <a:r>
              <a:rPr lang="en-US" sz="3200" dirty="0" err="1"/>
              <a:t>Archippus</a:t>
            </a:r>
            <a:r>
              <a:rPr lang="en-US" sz="3200" dirty="0"/>
              <a:t> our </a:t>
            </a:r>
            <a:r>
              <a:rPr lang="en-US" sz="3200" baseline="30000" dirty="0"/>
              <a:t>c </a:t>
            </a:r>
            <a:r>
              <a:rPr lang="en-US" sz="3200" dirty="0"/>
              <a:t>fellow soldier, and to </a:t>
            </a:r>
            <a:r>
              <a:rPr lang="en-US" sz="3200" baseline="30000" dirty="0"/>
              <a:t>d </a:t>
            </a:r>
            <a:r>
              <a:rPr lang="en-US" sz="3200" dirty="0"/>
              <a:t>the church </a:t>
            </a:r>
            <a:r>
              <a:rPr lang="en-US" sz="3200" b="1" i="1" dirty="0"/>
              <a:t>in your house</a:t>
            </a:r>
            <a:r>
              <a:rPr lang="en-US" sz="3200" dirty="0"/>
              <a:t>: </a:t>
            </a:r>
            <a:r>
              <a:rPr lang="en-US" sz="3200" u="sng" dirty="0"/>
              <a:t>&gt;&gt;</a:t>
            </a:r>
            <a:endParaRPr lang="en-ZA" sz="3200" dirty="0"/>
          </a:p>
        </p:txBody>
      </p:sp>
      <p:sp>
        <p:nvSpPr>
          <p:cNvPr id="6" name="Cloud 5"/>
          <p:cNvSpPr/>
          <p:nvPr/>
        </p:nvSpPr>
        <p:spPr>
          <a:xfrm>
            <a:off x="-710316" y="4620662"/>
            <a:ext cx="3660420" cy="199191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 smtClean="0">
                <a:solidFill>
                  <a:prstClr val="white"/>
                </a:solidFill>
              </a:rPr>
              <a:t>Who”s</a:t>
            </a:r>
            <a:r>
              <a:rPr lang="en-US" sz="4800" dirty="0" smtClean="0">
                <a:solidFill>
                  <a:prstClr val="white"/>
                </a:solidFill>
              </a:rPr>
              <a:t> House</a:t>
            </a:r>
            <a:endParaRPr lang="en-ZA" sz="4800" dirty="0">
              <a:solidFill>
                <a:prstClr val="white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50104" y="1924495"/>
            <a:ext cx="80043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Delivered </a:t>
            </a:r>
            <a:r>
              <a:rPr lang="en-US" sz="4000" dirty="0"/>
              <a:t>by </a:t>
            </a:r>
            <a:r>
              <a:rPr lang="en-US" sz="4000" dirty="0" err="1"/>
              <a:t>Tychicus</a:t>
            </a:r>
            <a:r>
              <a:rPr lang="en-US" sz="4000" dirty="0"/>
              <a:t> who was accompanied by </a:t>
            </a:r>
            <a:r>
              <a:rPr lang="en-US" sz="4000" dirty="0" err="1" smtClean="0"/>
              <a:t>Onesimus.Col</a:t>
            </a:r>
            <a:r>
              <a:rPr lang="en-US" sz="4000" dirty="0" smtClean="0"/>
              <a:t> 4v7-9</a:t>
            </a:r>
            <a:endParaRPr lang="en-ZA" sz="4000" dirty="0"/>
          </a:p>
        </p:txBody>
      </p:sp>
      <p:sp>
        <p:nvSpPr>
          <p:cNvPr id="7" name="Cloud 6"/>
          <p:cNvSpPr/>
          <p:nvPr/>
        </p:nvSpPr>
        <p:spPr>
          <a:xfrm>
            <a:off x="-710316" y="122809"/>
            <a:ext cx="3660420" cy="199191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solidFill>
                  <a:prstClr val="white"/>
                </a:solidFill>
              </a:rPr>
              <a:t>Who Del?</a:t>
            </a:r>
            <a:endParaRPr lang="en-ZA" sz="4800" dirty="0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97182" y="134018"/>
            <a:ext cx="914575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  </a:t>
            </a:r>
            <a:r>
              <a:rPr lang="en-US" sz="4000" b="1" dirty="0" err="1"/>
              <a:t>Phm</a:t>
            </a:r>
            <a:r>
              <a:rPr lang="en-US" sz="4000" b="1" dirty="0"/>
              <a:t> 1:12 </a:t>
            </a:r>
            <a:r>
              <a:rPr lang="en-US" sz="4000" dirty="0"/>
              <a:t>I have sent </a:t>
            </a:r>
            <a:r>
              <a:rPr lang="en-US" sz="4000" dirty="0" smtClean="0"/>
              <a:t>him (</a:t>
            </a:r>
            <a:r>
              <a:rPr lang="en-US" sz="4000" b="1" dirty="0" err="1" smtClean="0"/>
              <a:t>Onesimus</a:t>
            </a:r>
            <a:r>
              <a:rPr lang="en-US" sz="4000" b="1" dirty="0" smtClean="0"/>
              <a:t>)</a:t>
            </a:r>
            <a:r>
              <a:rPr lang="en-US" sz="4000" dirty="0" smtClean="0"/>
              <a:t> </a:t>
            </a:r>
            <a:r>
              <a:rPr lang="en-US" sz="4000" dirty="0"/>
              <a:t>back to you in person, that is, </a:t>
            </a:r>
            <a:r>
              <a:rPr lang="en-US" sz="4000" i="1" dirty="0"/>
              <a:t>sending </a:t>
            </a:r>
            <a:r>
              <a:rPr lang="en-US" sz="4000" dirty="0"/>
              <a:t>my very heart,</a:t>
            </a:r>
          </a:p>
          <a:p>
            <a:endParaRPr lang="en-ZA" sz="4000" b="1" dirty="0"/>
          </a:p>
        </p:txBody>
      </p:sp>
      <p:grpSp>
        <p:nvGrpSpPr>
          <p:cNvPr id="11" name="Group 10"/>
          <p:cNvGrpSpPr/>
          <p:nvPr/>
        </p:nvGrpSpPr>
        <p:grpSpPr>
          <a:xfrm>
            <a:off x="434371" y="3006104"/>
            <a:ext cx="3075745" cy="1015663"/>
            <a:chOff x="434371" y="3006104"/>
            <a:chExt cx="3075745" cy="1015663"/>
          </a:xfrm>
        </p:grpSpPr>
        <p:sp>
          <p:nvSpPr>
            <p:cNvPr id="9" name="Oval 8"/>
            <p:cNvSpPr/>
            <p:nvPr/>
          </p:nvSpPr>
          <p:spPr>
            <a:xfrm>
              <a:off x="3244645" y="3229897"/>
              <a:ext cx="265471" cy="250722"/>
            </a:xfrm>
            <a:prstGeom prst="ellipse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34371" y="3006104"/>
              <a:ext cx="281027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0" b="1" dirty="0" smtClean="0">
                  <a:solidFill>
                    <a:schemeClr val="accent1">
                      <a:lumMod val="50000"/>
                    </a:schemeClr>
                  </a:solidFill>
                </a:rPr>
                <a:t>Pompeii</a:t>
              </a:r>
              <a:endParaRPr lang="en-ZA" sz="6000" b="1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39740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6" grpId="0" animBg="1"/>
      <p:bldP spid="4" grpId="0"/>
      <p:bldP spid="7" grpId="0" animBg="1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0189186"/>
              </p:ext>
            </p:extLst>
          </p:nvPr>
        </p:nvGraphicFramePr>
        <p:xfrm>
          <a:off x="307975" y="0"/>
          <a:ext cx="11676184" cy="6414870"/>
        </p:xfrm>
        <a:graphic>
          <a:graphicData uri="http://schemas.openxmlformats.org/drawingml/2006/table">
            <a:tbl>
              <a:tblPr/>
              <a:tblGrid>
                <a:gridCol w="4516575"/>
                <a:gridCol w="4349294"/>
                <a:gridCol w="2810315"/>
              </a:tblGrid>
              <a:tr h="426421">
                <a:tc gridSpan="3">
                  <a:txBody>
                    <a:bodyPr/>
                    <a:lstStyle/>
                    <a:p>
                      <a:pPr algn="ctr" fontAlgn="t"/>
                      <a:r>
                        <a:rPr lang="en-US" sz="2400" b="1" dirty="0">
                          <a:effectLst/>
                        </a:rPr>
                        <a:t>The Progress of Revelation: New Testament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</a:p>
                  </a:txBody>
                  <a:tcPr marL="36566" marR="36566" marT="18283" marB="1828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444976">
                <a:tc>
                  <a:txBody>
                    <a:bodyPr/>
                    <a:lstStyle/>
                    <a:p>
                      <a:pPr algn="ctr" fontAlgn="t"/>
                      <a:r>
                        <a:rPr lang="en-ZA" sz="2400" b="1">
                          <a:effectLst/>
                        </a:rPr>
                        <a:t>Book</a:t>
                      </a:r>
                      <a:r>
                        <a:rPr lang="en-ZA" sz="2400">
                          <a:effectLst/>
                        </a:rPr>
                        <a:t> </a:t>
                      </a:r>
                    </a:p>
                  </a:txBody>
                  <a:tcPr marL="36566" marR="36566" marT="18283" marB="1828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ZA" sz="2400" b="1" dirty="0">
                          <a:effectLst/>
                        </a:rPr>
                        <a:t>Approximate Writing Date</a:t>
                      </a:r>
                      <a:r>
                        <a:rPr lang="en-ZA" sz="2400" dirty="0">
                          <a:effectLst/>
                        </a:rPr>
                        <a:t> </a:t>
                      </a:r>
                    </a:p>
                  </a:txBody>
                  <a:tcPr marL="36566" marR="36566" marT="18283" marB="18283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ZA" sz="2400" b="1" dirty="0">
                          <a:effectLst/>
                        </a:rPr>
                        <a:t>Author</a:t>
                      </a:r>
                      <a:r>
                        <a:rPr lang="en-ZA" sz="2400" dirty="0">
                          <a:effectLst/>
                        </a:rPr>
                        <a:t> </a:t>
                      </a:r>
                    </a:p>
                  </a:txBody>
                  <a:tcPr marL="36566" marR="36566" marT="18283" marB="18283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6421">
                <a:tc>
                  <a:txBody>
                    <a:bodyPr/>
                    <a:lstStyle/>
                    <a:p>
                      <a:pPr fontAlgn="t"/>
                      <a:r>
                        <a:rPr lang="en-ZA" sz="2400">
                          <a:effectLst/>
                        </a:rPr>
                        <a:t>1. James </a:t>
                      </a:r>
                    </a:p>
                  </a:txBody>
                  <a:tcPr marL="36566" marR="36566" marT="18283" marB="1828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ZA" sz="2400">
                          <a:effectLst/>
                        </a:rPr>
                        <a:t>a.d. 45–49 </a:t>
                      </a:r>
                    </a:p>
                  </a:txBody>
                  <a:tcPr marL="36566" marR="36566" marT="18283" marB="18283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ZA" sz="2400" dirty="0">
                          <a:effectLst/>
                        </a:rPr>
                        <a:t>James </a:t>
                      </a:r>
                    </a:p>
                  </a:txBody>
                  <a:tcPr marL="36566" marR="36566" marT="18283" marB="18283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6421">
                <a:tc>
                  <a:txBody>
                    <a:bodyPr/>
                    <a:lstStyle/>
                    <a:p>
                      <a:pPr fontAlgn="t"/>
                      <a:r>
                        <a:rPr lang="en-ZA" sz="2400">
                          <a:effectLst/>
                        </a:rPr>
                        <a:t>2. Galatians </a:t>
                      </a:r>
                    </a:p>
                  </a:txBody>
                  <a:tcPr marL="36566" marR="36566" marT="18283" marB="1828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ZA" sz="2400">
                          <a:effectLst/>
                        </a:rPr>
                        <a:t>a.d. 49–50 </a:t>
                      </a:r>
                    </a:p>
                  </a:txBody>
                  <a:tcPr marL="36566" marR="36566" marT="18283" marB="18283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ZA" sz="2400" dirty="0">
                          <a:effectLst/>
                        </a:rPr>
                        <a:t>Paul </a:t>
                      </a:r>
                    </a:p>
                  </a:txBody>
                  <a:tcPr marL="36566" marR="36566" marT="18283" marB="18283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6421">
                <a:tc>
                  <a:txBody>
                    <a:bodyPr/>
                    <a:lstStyle/>
                    <a:p>
                      <a:pPr fontAlgn="t"/>
                      <a:r>
                        <a:rPr lang="en-ZA" sz="2400">
                          <a:effectLst/>
                        </a:rPr>
                        <a:t>3. Matthew </a:t>
                      </a:r>
                    </a:p>
                  </a:txBody>
                  <a:tcPr marL="36566" marR="36566" marT="18283" marB="1828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ZA" sz="2400">
                          <a:effectLst/>
                        </a:rPr>
                        <a:t>a.d. 50–60 </a:t>
                      </a:r>
                    </a:p>
                  </a:txBody>
                  <a:tcPr marL="36566" marR="36566" marT="18283" marB="18283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ZA" sz="2400" dirty="0">
                          <a:effectLst/>
                        </a:rPr>
                        <a:t>Matthew </a:t>
                      </a:r>
                    </a:p>
                  </a:txBody>
                  <a:tcPr marL="36566" marR="36566" marT="18283" marB="18283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6421">
                <a:tc>
                  <a:txBody>
                    <a:bodyPr/>
                    <a:lstStyle/>
                    <a:p>
                      <a:pPr fontAlgn="t"/>
                      <a:r>
                        <a:rPr lang="en-ZA" sz="2400" dirty="0">
                          <a:effectLst/>
                        </a:rPr>
                        <a:t>4. Mark </a:t>
                      </a:r>
                    </a:p>
                  </a:txBody>
                  <a:tcPr marL="36566" marR="36566" marT="18283" marB="1828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ZA" sz="2400">
                          <a:effectLst/>
                        </a:rPr>
                        <a:t>a.d. 50–60 </a:t>
                      </a:r>
                    </a:p>
                  </a:txBody>
                  <a:tcPr marL="36566" marR="36566" marT="18283" marB="18283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ZA" sz="2400" dirty="0">
                          <a:effectLst/>
                        </a:rPr>
                        <a:t>Mark </a:t>
                      </a:r>
                    </a:p>
                  </a:txBody>
                  <a:tcPr marL="36566" marR="36566" marT="18283" marB="18283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6421">
                <a:tc>
                  <a:txBody>
                    <a:bodyPr/>
                    <a:lstStyle/>
                    <a:p>
                      <a:pPr fontAlgn="t"/>
                      <a:r>
                        <a:rPr lang="en-ZA" sz="2400">
                          <a:effectLst/>
                        </a:rPr>
                        <a:t>5. 1 Thessalonians </a:t>
                      </a:r>
                    </a:p>
                  </a:txBody>
                  <a:tcPr marL="36566" marR="36566" marT="18283" marB="1828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ZA" sz="2400">
                          <a:effectLst/>
                        </a:rPr>
                        <a:t>a.d. 51 </a:t>
                      </a:r>
                    </a:p>
                  </a:txBody>
                  <a:tcPr marL="36566" marR="36566" marT="18283" marB="18283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ZA" sz="2400" dirty="0">
                          <a:effectLst/>
                        </a:rPr>
                        <a:t>Paul </a:t>
                      </a:r>
                    </a:p>
                  </a:txBody>
                  <a:tcPr marL="36566" marR="36566" marT="18283" marB="18283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6421">
                <a:tc>
                  <a:txBody>
                    <a:bodyPr/>
                    <a:lstStyle/>
                    <a:p>
                      <a:pPr fontAlgn="t"/>
                      <a:r>
                        <a:rPr lang="en-ZA" sz="2400">
                          <a:effectLst/>
                        </a:rPr>
                        <a:t>6. 2 Thessalonians </a:t>
                      </a:r>
                    </a:p>
                  </a:txBody>
                  <a:tcPr marL="36566" marR="36566" marT="18283" marB="1828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ZA" sz="2400">
                          <a:effectLst/>
                        </a:rPr>
                        <a:t>a.d. 51–52 </a:t>
                      </a:r>
                    </a:p>
                  </a:txBody>
                  <a:tcPr marL="36566" marR="36566" marT="18283" marB="18283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ZA" sz="2400" dirty="0">
                          <a:effectLst/>
                        </a:rPr>
                        <a:t>Paul </a:t>
                      </a:r>
                    </a:p>
                  </a:txBody>
                  <a:tcPr marL="36566" marR="36566" marT="18283" marB="18283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6421">
                <a:tc>
                  <a:txBody>
                    <a:bodyPr/>
                    <a:lstStyle/>
                    <a:p>
                      <a:pPr fontAlgn="t"/>
                      <a:r>
                        <a:rPr lang="en-ZA" sz="2400">
                          <a:effectLst/>
                        </a:rPr>
                        <a:t>7. 1 Corinthians </a:t>
                      </a:r>
                    </a:p>
                  </a:txBody>
                  <a:tcPr marL="36566" marR="36566" marT="18283" marB="1828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ZA" sz="2400">
                          <a:effectLst/>
                        </a:rPr>
                        <a:t>a.d. 55 </a:t>
                      </a:r>
                    </a:p>
                  </a:txBody>
                  <a:tcPr marL="36566" marR="36566" marT="18283" marB="18283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ZA" sz="2400" dirty="0">
                          <a:effectLst/>
                        </a:rPr>
                        <a:t>Paul </a:t>
                      </a:r>
                    </a:p>
                  </a:txBody>
                  <a:tcPr marL="36566" marR="36566" marT="18283" marB="18283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6421">
                <a:tc>
                  <a:txBody>
                    <a:bodyPr/>
                    <a:lstStyle/>
                    <a:p>
                      <a:pPr fontAlgn="t"/>
                      <a:r>
                        <a:rPr lang="en-ZA" sz="2400" dirty="0">
                          <a:effectLst/>
                        </a:rPr>
                        <a:t>8. 2. Corinthians </a:t>
                      </a:r>
                    </a:p>
                  </a:txBody>
                  <a:tcPr marL="36566" marR="36566" marT="18283" marB="1828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ZA" sz="2400">
                          <a:effectLst/>
                        </a:rPr>
                        <a:t>a.d. 55–56 </a:t>
                      </a:r>
                    </a:p>
                  </a:txBody>
                  <a:tcPr marL="36566" marR="36566" marT="18283" marB="18283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ZA" sz="2400" dirty="0">
                          <a:effectLst/>
                        </a:rPr>
                        <a:t>Paul </a:t>
                      </a:r>
                    </a:p>
                  </a:txBody>
                  <a:tcPr marL="36566" marR="36566" marT="18283" marB="18283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6421">
                <a:tc>
                  <a:txBody>
                    <a:bodyPr/>
                    <a:lstStyle/>
                    <a:p>
                      <a:pPr fontAlgn="t"/>
                      <a:r>
                        <a:rPr lang="en-ZA" sz="2400">
                          <a:effectLst/>
                        </a:rPr>
                        <a:t>9. Romans </a:t>
                      </a:r>
                    </a:p>
                  </a:txBody>
                  <a:tcPr marL="36566" marR="36566" marT="18283" marB="1828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ZA" sz="2400">
                          <a:effectLst/>
                        </a:rPr>
                        <a:t>a.d. 56 </a:t>
                      </a:r>
                    </a:p>
                  </a:txBody>
                  <a:tcPr marL="36566" marR="36566" marT="18283" marB="18283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ZA" sz="2400" dirty="0">
                          <a:effectLst/>
                        </a:rPr>
                        <a:t>Paul </a:t>
                      </a:r>
                    </a:p>
                  </a:txBody>
                  <a:tcPr marL="36566" marR="36566" marT="18283" marB="18283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6421">
                <a:tc>
                  <a:txBody>
                    <a:bodyPr/>
                    <a:lstStyle/>
                    <a:p>
                      <a:pPr fontAlgn="t"/>
                      <a:r>
                        <a:rPr lang="en-ZA" sz="2400">
                          <a:effectLst/>
                        </a:rPr>
                        <a:t>10. Luke </a:t>
                      </a:r>
                    </a:p>
                  </a:txBody>
                  <a:tcPr marL="36566" marR="36566" marT="18283" marB="1828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ZA" sz="2400">
                          <a:effectLst/>
                        </a:rPr>
                        <a:t>a.d. 60–61 </a:t>
                      </a:r>
                    </a:p>
                  </a:txBody>
                  <a:tcPr marL="36566" marR="36566" marT="18283" marB="18283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ZA" sz="2400" dirty="0">
                          <a:effectLst/>
                        </a:rPr>
                        <a:t>Luke </a:t>
                      </a:r>
                    </a:p>
                  </a:txBody>
                  <a:tcPr marL="36566" marR="36566" marT="18283" marB="18283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6421">
                <a:tc>
                  <a:txBody>
                    <a:bodyPr/>
                    <a:lstStyle/>
                    <a:p>
                      <a:pPr fontAlgn="t"/>
                      <a:r>
                        <a:rPr lang="en-ZA" sz="2400">
                          <a:effectLst/>
                        </a:rPr>
                        <a:t>11. Ephesians </a:t>
                      </a:r>
                    </a:p>
                  </a:txBody>
                  <a:tcPr marL="36566" marR="36566" marT="18283" marB="1828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ZA" sz="2400">
                          <a:effectLst/>
                        </a:rPr>
                        <a:t>a.d. 60–62 </a:t>
                      </a:r>
                    </a:p>
                  </a:txBody>
                  <a:tcPr marL="36566" marR="36566" marT="18283" marB="18283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ZA" sz="2400" dirty="0">
                          <a:effectLst/>
                        </a:rPr>
                        <a:t>Paul </a:t>
                      </a:r>
                    </a:p>
                  </a:txBody>
                  <a:tcPr marL="36566" marR="36566" marT="18283" marB="18283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6421">
                <a:tc>
                  <a:txBody>
                    <a:bodyPr/>
                    <a:lstStyle/>
                    <a:p>
                      <a:pPr fontAlgn="t"/>
                      <a:r>
                        <a:rPr lang="en-ZA" sz="2400">
                          <a:effectLst/>
                        </a:rPr>
                        <a:t>12. Philippians </a:t>
                      </a:r>
                    </a:p>
                  </a:txBody>
                  <a:tcPr marL="36566" marR="36566" marT="18283" marB="1828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ZA" sz="2400" dirty="0" err="1">
                          <a:effectLst/>
                        </a:rPr>
                        <a:t>a.d.</a:t>
                      </a:r>
                      <a:r>
                        <a:rPr lang="en-ZA" sz="2400" dirty="0">
                          <a:effectLst/>
                        </a:rPr>
                        <a:t> 60–62 </a:t>
                      </a:r>
                    </a:p>
                  </a:txBody>
                  <a:tcPr marL="36566" marR="36566" marT="18283" marB="18283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ZA" sz="2400" dirty="0">
                          <a:effectLst/>
                        </a:rPr>
                        <a:t>Paul </a:t>
                      </a:r>
                    </a:p>
                  </a:txBody>
                  <a:tcPr marL="36566" marR="36566" marT="18283" marB="18283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6421">
                <a:tc>
                  <a:txBody>
                    <a:bodyPr/>
                    <a:lstStyle/>
                    <a:p>
                      <a:pPr fontAlgn="t"/>
                      <a:r>
                        <a:rPr lang="en-ZA" sz="2400" dirty="0">
                          <a:effectLst/>
                        </a:rPr>
                        <a:t>13. Colossians </a:t>
                      </a:r>
                    </a:p>
                  </a:txBody>
                  <a:tcPr marL="36566" marR="36566" marT="18283" marB="1828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ZA" sz="2400">
                          <a:effectLst/>
                        </a:rPr>
                        <a:t>a.d. 60–62 </a:t>
                      </a:r>
                    </a:p>
                  </a:txBody>
                  <a:tcPr marL="36566" marR="36566" marT="18283" marB="18283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ZA" sz="2400" dirty="0">
                          <a:effectLst/>
                        </a:rPr>
                        <a:t>Paul </a:t>
                      </a:r>
                    </a:p>
                  </a:txBody>
                  <a:tcPr marL="36566" marR="36566" marT="18283" marB="18283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906963" y="18256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mtClean="0">
                <a:solidFill>
                  <a:prstClr val="black"/>
                </a:solidFill>
                <a:latin typeface="Arial" panose="020B0604020202020204" pitchFamily="34" charset="0"/>
              </a:rPr>
              <a:t/>
            </a:r>
            <a:br>
              <a:rPr lang="en-US" altLang="en-US" smtClean="0">
                <a:solidFill>
                  <a:prstClr val="black"/>
                </a:solidFill>
                <a:latin typeface="Arial" panose="020B0604020202020204" pitchFamily="34" charset="0"/>
              </a:rPr>
            </a:br>
            <a:endParaRPr lang="en-US" altLang="en-US" smtClean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mtClean="0">
                <a:solidFill>
                  <a:prstClr val="black"/>
                </a:solidFill>
                <a:latin typeface="Arial" panose="020B0604020202020204" pitchFamily="34" charset="0"/>
              </a:rPr>
              <a:t/>
            </a:r>
            <a:br>
              <a:rPr lang="en-US" altLang="en-US" smtClean="0">
                <a:solidFill>
                  <a:prstClr val="black"/>
                </a:solidFill>
                <a:latin typeface="Arial" panose="020B0604020202020204" pitchFamily="34" charset="0"/>
              </a:rPr>
            </a:br>
            <a:endParaRPr lang="en-US" altLang="en-US" smtClean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4" name="AutoShape 2" descr="G:\My Drive\Church\Colossians\Charts\Maps\7 Churches of rev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ZA"/>
          </a:p>
        </p:txBody>
      </p:sp>
      <p:sp>
        <p:nvSpPr>
          <p:cNvPr id="6" name="Cloud 5"/>
          <p:cNvSpPr/>
          <p:nvPr/>
        </p:nvSpPr>
        <p:spPr>
          <a:xfrm>
            <a:off x="6146067" y="5587420"/>
            <a:ext cx="3053260" cy="1561629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solidFill>
                  <a:prstClr val="white"/>
                </a:solidFill>
              </a:rPr>
              <a:t>When?</a:t>
            </a:r>
            <a:endParaRPr lang="en-ZA" sz="4800" dirty="0">
              <a:solidFill>
                <a:prstClr val="white"/>
              </a:solidFill>
            </a:endParaRPr>
          </a:p>
        </p:txBody>
      </p:sp>
      <p:sp>
        <p:nvSpPr>
          <p:cNvPr id="8" name="Cloud 7"/>
          <p:cNvSpPr/>
          <p:nvPr/>
        </p:nvSpPr>
        <p:spPr>
          <a:xfrm>
            <a:off x="9875079" y="5296371"/>
            <a:ext cx="2851832" cy="1561629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solidFill>
                  <a:prstClr val="white"/>
                </a:solidFill>
              </a:rPr>
              <a:t>Who?</a:t>
            </a:r>
            <a:endParaRPr lang="en-ZA" sz="4800" dirty="0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639633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14. Philemon 				</a:t>
            </a:r>
            <a:r>
              <a:rPr lang="en-US" sz="2400" dirty="0" err="1" smtClean="0"/>
              <a:t>a.d</a:t>
            </a:r>
            <a:r>
              <a:rPr lang="en-US" sz="2400" dirty="0" smtClean="0"/>
              <a:t> 60-62			         Paul</a:t>
            </a:r>
            <a:endParaRPr lang="en-ZA" sz="2400" dirty="0"/>
          </a:p>
        </p:txBody>
      </p:sp>
    </p:spTree>
    <p:extLst>
      <p:ext uri="{BB962C8B-B14F-4D97-AF65-F5344CB8AC3E}">
        <p14:creationId xmlns:p14="http://schemas.microsoft.com/office/powerpoint/2010/main" val="2736615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6437" y="0"/>
            <a:ext cx="82391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967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"/>
            <a:ext cx="12192000" cy="46089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marR="95250" indent="457200" algn="ctr">
              <a:spcBef>
                <a:spcPts val="375"/>
              </a:spcBef>
              <a:spcAft>
                <a:spcPts val="500"/>
              </a:spcAft>
            </a:pPr>
            <a:r>
              <a:rPr lang="en-ZA" sz="3200" b="1" u="sng" dirty="0">
                <a:latin typeface="Georgia" panose="02040502050405020303" pitchFamily="18" charset="0"/>
                <a:ea typeface="Times New Roman" panose="02020603050405020304" pitchFamily="18" charset="0"/>
              </a:rPr>
              <a:t>GRAMMAR AND SYNTAX</a:t>
            </a:r>
            <a:endParaRPr lang="en-ZA" sz="3200" b="1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marR="95250" indent="457200" algn="ctr">
              <a:spcBef>
                <a:spcPts val="375"/>
              </a:spcBef>
              <a:spcAft>
                <a:spcPts val="500"/>
              </a:spcAft>
            </a:pPr>
            <a:r>
              <a:rPr lang="en-ZA" sz="3200" dirty="0" smtClean="0">
                <a:solidFill>
                  <a:srgbClr val="4D5156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ZA" sz="3200" dirty="0">
                <a:solidFill>
                  <a:srgbClr val="4D5156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Syntax : </a:t>
            </a:r>
            <a:r>
              <a:rPr lang="en-ZA" sz="3200" dirty="0" smtClean="0">
                <a:solidFill>
                  <a:srgbClr val="040C28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The </a:t>
            </a:r>
            <a:r>
              <a:rPr lang="en-ZA" sz="3200" dirty="0">
                <a:solidFill>
                  <a:srgbClr val="040C28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way in which words are put together to form phrases, clauses, or sentences</a:t>
            </a:r>
            <a:r>
              <a:rPr lang="en-ZA" sz="3200" dirty="0">
                <a:solidFill>
                  <a:srgbClr val="4D5156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en-ZA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marR="95250" indent="457200" algn="ctr">
              <a:spcBef>
                <a:spcPts val="375"/>
              </a:spcBef>
              <a:spcAft>
                <a:spcPts val="500"/>
              </a:spcAft>
            </a:pPr>
            <a:r>
              <a:rPr lang="en-ZA" sz="3200" dirty="0" err="1" smtClean="0">
                <a:solidFill>
                  <a:srgbClr val="4D5156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ie</a:t>
            </a:r>
            <a:r>
              <a:rPr lang="en-ZA" sz="3200" dirty="0">
                <a:solidFill>
                  <a:srgbClr val="4D5156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r>
              <a:rPr lang="en-ZA" sz="3200" dirty="0">
                <a:solidFill>
                  <a:srgbClr val="040C28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the arrangement of words and phrases in a specific order</a:t>
            </a:r>
            <a:r>
              <a:rPr lang="en-ZA" sz="3200" dirty="0">
                <a:solidFill>
                  <a:srgbClr val="4D5156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. </a:t>
            </a:r>
            <a:r>
              <a:rPr lang="en-ZA" sz="3200" dirty="0" err="1">
                <a:solidFill>
                  <a:srgbClr val="040C28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Eg</a:t>
            </a:r>
            <a:r>
              <a:rPr lang="en-ZA" sz="3200" dirty="0">
                <a:solidFill>
                  <a:srgbClr val="040C28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ZA" sz="3200" dirty="0">
                <a:solidFill>
                  <a:srgbClr val="172B4D"/>
                </a:solidFill>
                <a:latin typeface="Segoe UI" panose="020B0502040204020203" pitchFamily="34" charset="0"/>
                <a:ea typeface="Times New Roman" panose="02020603050405020304" pitchFamily="18" charset="0"/>
              </a:rPr>
              <a:t>in English, the typical word order is </a:t>
            </a:r>
            <a:endParaRPr lang="en-ZA" sz="3200" dirty="0" smtClean="0">
              <a:solidFill>
                <a:srgbClr val="172B4D"/>
              </a:solidFill>
              <a:latin typeface="Segoe UI" panose="020B0502040204020203" pitchFamily="34" charset="0"/>
              <a:ea typeface="Times New Roman" panose="02020603050405020304" pitchFamily="18" charset="0"/>
            </a:endParaRPr>
          </a:p>
          <a:p>
            <a:pPr marL="228600" marR="95250" indent="457200" algn="ctr">
              <a:spcBef>
                <a:spcPts val="375"/>
              </a:spcBef>
              <a:spcAft>
                <a:spcPts val="500"/>
              </a:spcAft>
            </a:pPr>
            <a:r>
              <a:rPr lang="en-ZA" sz="3200" dirty="0" smtClean="0">
                <a:solidFill>
                  <a:srgbClr val="172B4D"/>
                </a:solidFill>
                <a:latin typeface="Segoe UI" panose="020B0502040204020203" pitchFamily="34" charset="0"/>
                <a:ea typeface="Times New Roman" panose="02020603050405020304" pitchFamily="18" charset="0"/>
              </a:rPr>
              <a:t>Subject-Verb-Object </a:t>
            </a:r>
            <a:r>
              <a:rPr lang="en-ZA" sz="3200" dirty="0">
                <a:solidFill>
                  <a:srgbClr val="172B4D"/>
                </a:solidFill>
                <a:latin typeface="Segoe UI" panose="020B0502040204020203" pitchFamily="34" charset="0"/>
                <a:ea typeface="Times New Roman" panose="02020603050405020304" pitchFamily="18" charset="0"/>
              </a:rPr>
              <a:t>(SVO), as in </a:t>
            </a:r>
            <a:endParaRPr lang="en-ZA" sz="3200" dirty="0">
              <a:solidFill>
                <a:srgbClr val="4D5156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228600" marR="95250" indent="457200" algn="ctr">
              <a:spcBef>
                <a:spcPts val="375"/>
              </a:spcBef>
              <a:spcAft>
                <a:spcPts val="500"/>
              </a:spcAft>
            </a:pPr>
            <a:r>
              <a:rPr lang="en-ZA" sz="3200" dirty="0">
                <a:solidFill>
                  <a:srgbClr val="172B4D"/>
                </a:solidFill>
                <a:latin typeface="Segoe UI" panose="020B0502040204020203" pitchFamily="34" charset="0"/>
                <a:ea typeface="Times New Roman" panose="02020603050405020304" pitchFamily="18" charset="0"/>
              </a:rPr>
              <a:t>I know that  </a:t>
            </a:r>
            <a:r>
              <a:rPr lang="en-ZA" sz="3200" dirty="0" smtClean="0">
                <a:solidFill>
                  <a:srgbClr val="172B4D"/>
                </a:solidFill>
                <a:latin typeface="Segoe UI" panose="020B0502040204020203" pitchFamily="34" charset="0"/>
                <a:ea typeface="Times New Roman" panose="02020603050405020304" pitchFamily="18" charset="0"/>
              </a:rPr>
              <a:t>She </a:t>
            </a:r>
            <a:r>
              <a:rPr lang="en-ZA" sz="3200" dirty="0">
                <a:solidFill>
                  <a:srgbClr val="172B4D"/>
                </a:solidFill>
                <a:latin typeface="Segoe UI" panose="020B0502040204020203" pitchFamily="34" charset="0"/>
                <a:ea typeface="Times New Roman" panose="02020603050405020304" pitchFamily="18" charset="0"/>
              </a:rPr>
              <a:t>(Subject) reads (Verb) books (Object</a:t>
            </a:r>
            <a:r>
              <a:rPr lang="en-ZA" sz="3200" dirty="0" smtClean="0">
                <a:solidFill>
                  <a:srgbClr val="172B4D"/>
                </a:solidFill>
                <a:latin typeface="Segoe UI" panose="020B0502040204020203" pitchFamily="34" charset="0"/>
                <a:ea typeface="Times New Roman" panose="02020603050405020304" pitchFamily="18" charset="0"/>
              </a:rPr>
              <a:t>)</a:t>
            </a:r>
            <a:endParaRPr lang="en-ZA" sz="3200" dirty="0">
              <a:solidFill>
                <a:srgbClr val="4D5156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228600" marR="95250" indent="457200" algn="ctr">
              <a:spcBef>
                <a:spcPts val="375"/>
              </a:spcBef>
              <a:spcAft>
                <a:spcPts val="500"/>
              </a:spcAft>
            </a:pPr>
            <a:r>
              <a:rPr lang="en-ZA" sz="3200" dirty="0">
                <a:solidFill>
                  <a:srgbClr val="4D5156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Afrikaans(SOV): </a:t>
            </a:r>
            <a:r>
              <a:rPr lang="en-ZA" sz="3200" dirty="0" err="1" smtClean="0">
                <a:solidFill>
                  <a:srgbClr val="4D5156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Ek</a:t>
            </a:r>
            <a:r>
              <a:rPr lang="en-ZA" sz="3200" dirty="0" smtClean="0">
                <a:solidFill>
                  <a:srgbClr val="4D5156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ZA" sz="3200" dirty="0" err="1">
                <a:solidFill>
                  <a:srgbClr val="4D5156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weet</a:t>
            </a:r>
            <a:r>
              <a:rPr lang="en-ZA" sz="3200" dirty="0">
                <a:solidFill>
                  <a:srgbClr val="4D5156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ZA" sz="3200" dirty="0" err="1">
                <a:solidFill>
                  <a:srgbClr val="4D5156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dat</a:t>
            </a:r>
            <a:r>
              <a:rPr lang="en-ZA" sz="3200" dirty="0">
                <a:solidFill>
                  <a:srgbClr val="4D5156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ZA" sz="3200" dirty="0" err="1">
                <a:solidFill>
                  <a:srgbClr val="4D5156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sy</a:t>
            </a:r>
            <a:r>
              <a:rPr lang="en-ZA" sz="3200" dirty="0">
                <a:solidFill>
                  <a:srgbClr val="4D5156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ZA" sz="3200" dirty="0" err="1">
                <a:solidFill>
                  <a:srgbClr val="4D5156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boeke</a:t>
            </a:r>
            <a:r>
              <a:rPr lang="en-ZA" sz="3200" dirty="0">
                <a:solidFill>
                  <a:srgbClr val="4D5156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ZA" sz="3200" dirty="0" smtClean="0">
                <a:solidFill>
                  <a:srgbClr val="4D5156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lees.(Verb)</a:t>
            </a:r>
            <a:endParaRPr lang="en-ZA" sz="3200" dirty="0">
              <a:solidFill>
                <a:srgbClr val="4D5156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5072063"/>
            <a:ext cx="1193006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Note: If you change the position of even one word, it's possible to change the meaning of the entire sentence.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693728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2000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3200" b="1" u="sng" dirty="0"/>
              <a:t>Causal clause</a:t>
            </a:r>
            <a:r>
              <a:rPr lang="en-ZA" sz="3200" dirty="0"/>
              <a:t> :</a:t>
            </a:r>
          </a:p>
          <a:p>
            <a:pPr algn="ctr"/>
            <a:r>
              <a:rPr lang="en-ZA" sz="3200" dirty="0"/>
              <a:t>Expresses the reason for the action of the verb it develops.</a:t>
            </a:r>
          </a:p>
          <a:p>
            <a:pPr algn="ctr"/>
            <a:r>
              <a:rPr lang="en-ZA" sz="3200" dirty="0"/>
              <a:t>(</a:t>
            </a:r>
            <a:r>
              <a:rPr lang="en-ZA" sz="3200" b="1" u="sng" dirty="0"/>
              <a:t>because</a:t>
            </a:r>
            <a:r>
              <a:rPr lang="en-ZA" sz="3200" dirty="0"/>
              <a:t>, for, since)</a:t>
            </a:r>
          </a:p>
          <a:p>
            <a:r>
              <a:rPr lang="en-ZA" sz="3200" b="1" dirty="0"/>
              <a:t>Philemon 1:4-5 (ESV)</a:t>
            </a:r>
            <a:endParaRPr lang="en-ZA" sz="3200" dirty="0"/>
          </a:p>
          <a:p>
            <a:r>
              <a:rPr lang="en-ZA" sz="3200" dirty="0"/>
              <a:t>"I thank my God always when I remember you in my prayers, </a:t>
            </a:r>
            <a:r>
              <a:rPr lang="en-ZA" sz="3200" b="1" u="sng" dirty="0"/>
              <a:t>because</a:t>
            </a:r>
            <a:r>
              <a:rPr lang="en-ZA" sz="3200" dirty="0"/>
              <a:t> I hear of your love and of the faith that you have toward the Lord Jesus and for all the saints</a:t>
            </a:r>
            <a:r>
              <a:rPr lang="en-ZA" sz="3200" dirty="0" smtClean="0"/>
              <a:t>,“</a:t>
            </a:r>
          </a:p>
          <a:p>
            <a:endParaRPr lang="en-ZA" sz="3200" dirty="0"/>
          </a:p>
          <a:p>
            <a:pPr lvl="0"/>
            <a:r>
              <a:rPr lang="en-ZA" sz="3200" b="1" dirty="0"/>
              <a:t>Causal Clause:</a:t>
            </a:r>
            <a:r>
              <a:rPr lang="en-ZA" sz="3200" dirty="0"/>
              <a:t> "</a:t>
            </a:r>
            <a:r>
              <a:rPr lang="en-ZA" sz="3200" b="1" u="sng" dirty="0"/>
              <a:t>because</a:t>
            </a:r>
            <a:r>
              <a:rPr lang="en-ZA" sz="3200" dirty="0"/>
              <a:t> I hear of your love and of the faith that you have toward the Lord Jesus and for all the </a:t>
            </a:r>
            <a:r>
              <a:rPr lang="en-ZA" sz="3200" dirty="0" smtClean="0"/>
              <a:t>saints“</a:t>
            </a:r>
          </a:p>
          <a:p>
            <a:pPr lvl="0"/>
            <a:endParaRPr lang="en-ZA" sz="3200" dirty="0"/>
          </a:p>
          <a:p>
            <a:pPr lvl="0"/>
            <a:r>
              <a:rPr lang="en-ZA" sz="3200" b="1" dirty="0"/>
              <a:t>Explanation:</a:t>
            </a:r>
            <a:r>
              <a:rPr lang="en-ZA" sz="3200" dirty="0"/>
              <a:t> This clause explains why Paul thanks God when he remembers Philemon in his prayers. It is because he has heard of Philemon's love and faith.</a:t>
            </a:r>
          </a:p>
          <a:p>
            <a:endParaRPr lang="en-ZA" sz="3200" dirty="0"/>
          </a:p>
        </p:txBody>
      </p:sp>
    </p:spTree>
    <p:extLst>
      <p:ext uri="{BB962C8B-B14F-4D97-AF65-F5344CB8AC3E}">
        <p14:creationId xmlns:p14="http://schemas.microsoft.com/office/powerpoint/2010/main" val="3029837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42875"/>
            <a:ext cx="121920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3200" b="1" u="sng" dirty="0"/>
              <a:t>Purpose Clause</a:t>
            </a:r>
            <a:r>
              <a:rPr lang="en-ZA" sz="3200" dirty="0"/>
              <a:t> :</a:t>
            </a:r>
          </a:p>
          <a:p>
            <a:pPr algn="ctr"/>
            <a:r>
              <a:rPr lang="en-ZA" sz="3200" dirty="0"/>
              <a:t>Describes the purpose or goal of the verb it develops.</a:t>
            </a:r>
          </a:p>
          <a:p>
            <a:pPr algn="ctr"/>
            <a:r>
              <a:rPr lang="en-ZA" sz="3200" dirty="0"/>
              <a:t>(in order </a:t>
            </a:r>
            <a:r>
              <a:rPr lang="en-ZA" sz="3200" b="1" u="sng" dirty="0"/>
              <a:t>that</a:t>
            </a:r>
            <a:r>
              <a:rPr lang="en-ZA" sz="3200" dirty="0"/>
              <a:t>, that, so that</a:t>
            </a:r>
            <a:r>
              <a:rPr lang="en-ZA" sz="3200" dirty="0" smtClean="0"/>
              <a:t>) </a:t>
            </a:r>
            <a:endParaRPr lang="en-ZA" sz="3200" dirty="0" smtClean="0"/>
          </a:p>
          <a:p>
            <a:pPr algn="ctr"/>
            <a:endParaRPr lang="en-ZA" sz="3200" dirty="0"/>
          </a:p>
          <a:p>
            <a:r>
              <a:rPr lang="en-ZA" sz="3200" b="1" dirty="0"/>
              <a:t>Philemon 1:6 (ESV)</a:t>
            </a:r>
            <a:endParaRPr lang="en-ZA" sz="3200" dirty="0"/>
          </a:p>
          <a:p>
            <a:r>
              <a:rPr lang="en-ZA" sz="3200" dirty="0"/>
              <a:t>"...and I pray </a:t>
            </a:r>
            <a:r>
              <a:rPr lang="en-ZA" sz="3200" b="1" u="sng" dirty="0"/>
              <a:t>that</a:t>
            </a:r>
            <a:r>
              <a:rPr lang="en-ZA" sz="3200" dirty="0"/>
              <a:t> the sharing of your faith may become effective for the full knowledge of every good thing that is in us for the sake of Christ</a:t>
            </a:r>
            <a:r>
              <a:rPr lang="en-ZA" sz="3200" dirty="0" smtClean="0"/>
              <a:t>.“</a:t>
            </a:r>
          </a:p>
          <a:p>
            <a:endParaRPr lang="en-ZA" sz="3200" dirty="0"/>
          </a:p>
          <a:p>
            <a:pPr lvl="0"/>
            <a:r>
              <a:rPr lang="en-ZA" sz="3200" b="1" dirty="0"/>
              <a:t>Purpose Clause:</a:t>
            </a:r>
            <a:r>
              <a:rPr lang="en-ZA" sz="3200" dirty="0"/>
              <a:t> "</a:t>
            </a:r>
            <a:r>
              <a:rPr lang="en-ZA" sz="3200" b="1" u="sng" dirty="0"/>
              <a:t>that</a:t>
            </a:r>
            <a:r>
              <a:rPr lang="en-ZA" sz="3200" dirty="0"/>
              <a:t> the sharing of your faith may become </a:t>
            </a:r>
            <a:r>
              <a:rPr lang="en-ZA" sz="3200" dirty="0" smtClean="0"/>
              <a:t>effective“</a:t>
            </a:r>
          </a:p>
          <a:p>
            <a:pPr lvl="0"/>
            <a:endParaRPr lang="en-ZA" sz="3200" dirty="0"/>
          </a:p>
          <a:p>
            <a:pPr lvl="0"/>
            <a:r>
              <a:rPr lang="en-ZA" sz="3200" b="1" dirty="0"/>
              <a:t>Explanation:</a:t>
            </a:r>
            <a:r>
              <a:rPr lang="en-ZA" sz="3200" dirty="0"/>
              <a:t> This clause explains the purpose of Paul's prayer, which is for the sharing of Philemon's faith to become effective.</a:t>
            </a:r>
          </a:p>
        </p:txBody>
      </p:sp>
    </p:spTree>
    <p:extLst>
      <p:ext uri="{BB962C8B-B14F-4D97-AF65-F5344CB8AC3E}">
        <p14:creationId xmlns:p14="http://schemas.microsoft.com/office/powerpoint/2010/main" val="3267931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71475"/>
            <a:ext cx="11930063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ZA" sz="2800" b="1" u="sng" dirty="0"/>
              <a:t>Relative clause:</a:t>
            </a:r>
            <a:r>
              <a:rPr lang="en-ZA" sz="2800" dirty="0"/>
              <a:t> </a:t>
            </a:r>
          </a:p>
          <a:p>
            <a:pPr algn="ctr"/>
            <a:r>
              <a:rPr lang="en-ZA" sz="2800" dirty="0"/>
              <a:t>Acts as an adjective, describing a noun or pronoun.</a:t>
            </a:r>
          </a:p>
          <a:p>
            <a:pPr algn="ctr"/>
            <a:r>
              <a:rPr lang="en-ZA" sz="2800" dirty="0" smtClean="0"/>
              <a:t>WWW(who</a:t>
            </a:r>
            <a:r>
              <a:rPr lang="en-ZA" sz="2800" dirty="0"/>
              <a:t>, which, whom, </a:t>
            </a:r>
            <a:r>
              <a:rPr lang="en-ZA" sz="2800" b="1" u="sng" dirty="0"/>
              <a:t>whose</a:t>
            </a:r>
            <a:r>
              <a:rPr lang="en-ZA" sz="2800" dirty="0" smtClean="0"/>
              <a:t>)</a:t>
            </a:r>
          </a:p>
          <a:p>
            <a:endParaRPr lang="en-ZA" sz="2800" dirty="0"/>
          </a:p>
          <a:p>
            <a:r>
              <a:rPr lang="en-ZA" sz="2800" b="1" dirty="0"/>
              <a:t>Philemon 1:10-11 (ESV)</a:t>
            </a:r>
            <a:endParaRPr lang="en-ZA" sz="2800" dirty="0"/>
          </a:p>
          <a:p>
            <a:r>
              <a:rPr lang="en-ZA" sz="2800" dirty="0"/>
              <a:t>"I appeal to you for my child, </a:t>
            </a:r>
            <a:r>
              <a:rPr lang="en-ZA" sz="2800" dirty="0" err="1"/>
              <a:t>Onesimus</a:t>
            </a:r>
            <a:r>
              <a:rPr lang="en-ZA" sz="2800" dirty="0"/>
              <a:t>, </a:t>
            </a:r>
            <a:r>
              <a:rPr lang="en-ZA" sz="2800" b="1" u="sng" dirty="0"/>
              <a:t>whose</a:t>
            </a:r>
            <a:r>
              <a:rPr lang="en-ZA" sz="2800" dirty="0"/>
              <a:t> father I became in my imprisonment. (Formerly he was useless to you, but now he is indeed useful to you and to me</a:t>
            </a:r>
            <a:r>
              <a:rPr lang="en-ZA" sz="2800" dirty="0" smtClean="0"/>
              <a:t>.)“</a:t>
            </a:r>
          </a:p>
          <a:p>
            <a:endParaRPr lang="en-ZA" sz="2800" dirty="0"/>
          </a:p>
          <a:p>
            <a:pPr lvl="0"/>
            <a:r>
              <a:rPr lang="en-ZA" sz="2800" b="1" dirty="0"/>
              <a:t>Relative Clause:</a:t>
            </a:r>
            <a:r>
              <a:rPr lang="en-ZA" sz="2800" dirty="0"/>
              <a:t> "</a:t>
            </a:r>
            <a:r>
              <a:rPr lang="en-ZA" sz="2800" b="1" u="sng" dirty="0"/>
              <a:t>whose</a:t>
            </a:r>
            <a:r>
              <a:rPr lang="en-ZA" sz="2800" dirty="0"/>
              <a:t> father I became in my imprisonment"</a:t>
            </a:r>
          </a:p>
          <a:p>
            <a:r>
              <a:rPr lang="en-ZA" sz="2800" b="1" dirty="0"/>
              <a:t>Explanation:</a:t>
            </a:r>
            <a:r>
              <a:rPr lang="en-ZA" sz="2800" dirty="0"/>
              <a:t> The clause "whose father I became in my imprisonment" modifies "</a:t>
            </a:r>
            <a:r>
              <a:rPr lang="en-ZA" sz="2800" dirty="0" err="1"/>
              <a:t>Onesimus</a:t>
            </a:r>
            <a:r>
              <a:rPr lang="en-ZA" sz="2800" dirty="0"/>
              <a:t>" and provides more information about him, </a:t>
            </a:r>
            <a:r>
              <a:rPr lang="en-ZA" sz="2800" dirty="0" err="1" smtClean="0"/>
              <a:t>ie</a:t>
            </a:r>
            <a:r>
              <a:rPr lang="en-ZA" sz="2800" dirty="0" smtClean="0"/>
              <a:t> Paul became metaphorically his spiritual fath</a:t>
            </a:r>
            <a:r>
              <a:rPr lang="en-ZA" sz="2800" dirty="0" smtClean="0"/>
              <a:t>er .1Cor 4:15 b, </a:t>
            </a:r>
            <a:r>
              <a:rPr lang="en-ZA" sz="2800" dirty="0"/>
              <a:t>for in Christ Jesus I became your father through the gospel.  </a:t>
            </a:r>
          </a:p>
          <a:p>
            <a:pPr lvl="0"/>
            <a:endParaRPr lang="en-ZA" sz="2800" dirty="0"/>
          </a:p>
          <a:p>
            <a:endParaRPr lang="en-ZA" sz="2800" dirty="0"/>
          </a:p>
        </p:txBody>
      </p:sp>
    </p:spTree>
    <p:extLst>
      <p:ext uri="{BB962C8B-B14F-4D97-AF65-F5344CB8AC3E}">
        <p14:creationId xmlns:p14="http://schemas.microsoft.com/office/powerpoint/2010/main" val="358421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"/>
            <a:ext cx="12192000" cy="6480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ZA" sz="28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Contrast cause</a:t>
            </a:r>
            <a:r>
              <a:rPr lang="en-ZA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:</a:t>
            </a:r>
          </a:p>
          <a:p>
            <a:pPr algn="ctr"/>
            <a:r>
              <a:rPr lang="en-ZA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Contrasts something with what was just said.</a:t>
            </a:r>
          </a:p>
          <a:p>
            <a:pPr algn="ctr"/>
            <a:r>
              <a:rPr lang="en-ZA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n-ZA" sz="28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but</a:t>
            </a:r>
            <a:r>
              <a:rPr lang="en-ZA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yet, nevertheless)</a:t>
            </a:r>
          </a:p>
          <a:p>
            <a:r>
              <a:rPr lang="en-ZA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Philemon 1:13-14 (ESV)</a:t>
            </a:r>
          </a:p>
          <a:p>
            <a:r>
              <a:rPr lang="en-ZA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"I would have been glad to keep him with me, in order that he might serve me on your behalf during my imprisonment for the gospel, </a:t>
            </a:r>
            <a:r>
              <a:rPr lang="en-ZA" sz="28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but</a:t>
            </a:r>
            <a:r>
              <a:rPr lang="en-ZA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I preferred to do nothing without your consent in order that your goodness might not be by compulsion </a:t>
            </a:r>
            <a:r>
              <a:rPr lang="en-ZA" sz="28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but</a:t>
            </a:r>
            <a:r>
              <a:rPr lang="en-ZA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of your own accord</a:t>
            </a:r>
            <a:r>
              <a:rPr lang="en-ZA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.“</a:t>
            </a:r>
          </a:p>
          <a:p>
            <a:endParaRPr lang="en-ZA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ZA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Contrast Clause 1:</a:t>
            </a:r>
            <a:r>
              <a:rPr lang="en-ZA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"but I preferred to do nothing without your consent"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ZA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Contrast Clause 2:</a:t>
            </a:r>
            <a:r>
              <a:rPr lang="en-ZA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"but of your own accord"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ZA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Explanation:</a:t>
            </a:r>
            <a:r>
              <a:rPr lang="en-ZA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These clauses contrast Paul's desire to keep </a:t>
            </a:r>
            <a:r>
              <a:rPr lang="en-ZA" sz="2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Onesimus</a:t>
            </a:r>
            <a:r>
              <a:rPr lang="en-ZA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with him and his decision to seek Philemon's consent, and they further contrast Philemon's potential actions being out of compulsion versus of his own free will.</a:t>
            </a:r>
            <a:endParaRPr lang="en-ZA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6646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1235"/>
            <a:ext cx="12192000" cy="61610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ZA" sz="3200" b="1" u="sng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Temperal</a:t>
            </a:r>
            <a:r>
              <a:rPr lang="en-ZA" sz="32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 clause</a:t>
            </a:r>
            <a:endParaRPr lang="en-ZA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en-ZA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Tells when the action of the main clause is happening.</a:t>
            </a:r>
          </a:p>
          <a:p>
            <a:pPr algn="ctr"/>
            <a:r>
              <a:rPr lang="en-ZA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(when, while, after, then, since, before, </a:t>
            </a:r>
            <a:r>
              <a:rPr lang="en-ZA" sz="32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as</a:t>
            </a:r>
            <a:r>
              <a:rPr lang="en-ZA" sz="32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,ect</a:t>
            </a:r>
            <a:r>
              <a:rPr lang="en-ZA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en-ZA" sz="3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en-ZA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ZA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Philemon 1:15 (ESV)</a:t>
            </a:r>
            <a:endParaRPr lang="en-Z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ZA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"For this perhaps is why he was parted from you for a while, that you might have him back forever</a:t>
            </a:r>
            <a:r>
              <a:rPr lang="en-ZA" sz="3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,“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Z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ZA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Temporal Clause:</a:t>
            </a:r>
            <a:r>
              <a:rPr lang="en-ZA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"for a while"</a:t>
            </a:r>
            <a:endParaRPr lang="en-Z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ZA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Explanation:</a:t>
            </a:r>
            <a:r>
              <a:rPr lang="en-ZA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This clause indicates the duration of </a:t>
            </a:r>
            <a:r>
              <a:rPr lang="en-ZA" sz="3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Onesimus's</a:t>
            </a:r>
            <a:r>
              <a:rPr lang="en-ZA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separation from Philemon, suggesting a temporary period of time.</a:t>
            </a:r>
            <a:endParaRPr lang="en-ZA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9069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7691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ZA" sz="32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Comparison</a:t>
            </a:r>
            <a:r>
              <a:rPr lang="en-ZA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ZA" sz="32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clause</a:t>
            </a:r>
            <a:endParaRPr lang="en-ZA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en-ZA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: Introduces a comparison</a:t>
            </a:r>
            <a:r>
              <a:rPr lang="en-ZA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en-ZA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en-ZA" sz="32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as</a:t>
            </a:r>
            <a:r>
              <a:rPr lang="en-ZA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even as, just as, so)</a:t>
            </a:r>
          </a:p>
          <a:p>
            <a:pPr algn="ctr"/>
            <a:endParaRPr lang="en-ZA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ZA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Philemon 1:16 (ESV)</a:t>
            </a:r>
          </a:p>
          <a:p>
            <a:r>
              <a:rPr lang="en-ZA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"no longer </a:t>
            </a:r>
            <a:r>
              <a:rPr lang="en-ZA" sz="32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as</a:t>
            </a:r>
            <a:r>
              <a:rPr lang="en-ZA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a bondservant but more than a bondservant, </a:t>
            </a:r>
            <a:r>
              <a:rPr lang="en-ZA" sz="32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as</a:t>
            </a:r>
            <a:r>
              <a:rPr lang="en-ZA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a beloved brother—especially to me, but how much more to you, both in the flesh and in the Lord</a:t>
            </a:r>
            <a:r>
              <a:rPr lang="en-ZA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.“</a:t>
            </a:r>
          </a:p>
          <a:p>
            <a:endParaRPr lang="en-ZA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ZA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Comparison Clause:</a:t>
            </a:r>
            <a:r>
              <a:rPr lang="en-Z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"no longer as a bondservant but more than a bondservant, </a:t>
            </a:r>
            <a:r>
              <a:rPr lang="en-ZA" sz="32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</a:t>
            </a:r>
            <a:r>
              <a:rPr lang="en-Z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beloved brother"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ZA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Explanation:</a:t>
            </a:r>
            <a:r>
              <a:rPr lang="en-Z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This clause compares </a:t>
            </a:r>
            <a:r>
              <a:rPr lang="en-Z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Onesimus's</a:t>
            </a:r>
            <a:r>
              <a:rPr lang="en-Z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previous status as a bondservant to his new status as a beloved brother, emphasizing the transformation in his relationship with Philemon.</a:t>
            </a:r>
            <a:endParaRPr lang="en-ZA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453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223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ZA" sz="24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Conditional clause</a:t>
            </a:r>
            <a:endParaRPr lang="en-ZA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en-ZA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: Establishes a condition that must be true before the main clause will</a:t>
            </a:r>
          </a:p>
          <a:p>
            <a:pPr algn="ctr"/>
            <a:r>
              <a:rPr lang="en-ZA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come to pass. (</a:t>
            </a:r>
            <a:r>
              <a:rPr lang="en-ZA" sz="24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if</a:t>
            </a:r>
            <a:r>
              <a:rPr lang="en-ZA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unless</a:t>
            </a:r>
            <a:r>
              <a:rPr lang="en-ZA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</a:p>
          <a:p>
            <a:pPr algn="ctr"/>
            <a:endParaRPr lang="en-ZA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ZA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Philemon 1:17 (ESV)</a:t>
            </a:r>
          </a:p>
          <a:p>
            <a:r>
              <a:rPr lang="en-ZA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"So if you consider me your partner, receive him as you would receive me."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ZA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Conditional Clause:</a:t>
            </a:r>
            <a:r>
              <a:rPr lang="en-ZA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"</a:t>
            </a:r>
            <a:r>
              <a:rPr lang="en-ZA" sz="24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</a:t>
            </a:r>
            <a:r>
              <a:rPr lang="en-ZA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you consider me your partner"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ZA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Explanation:</a:t>
            </a:r>
            <a:r>
              <a:rPr lang="en-ZA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This clause sets the condition for Philemon's action of receiving </a:t>
            </a:r>
            <a:r>
              <a:rPr lang="en-ZA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Onesimus</a:t>
            </a:r>
            <a:r>
              <a:rPr lang="en-ZA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If Philemon considers Paul a partner, then he should </a:t>
            </a:r>
            <a:r>
              <a:rPr lang="en-ZA" sz="24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receive</a:t>
            </a:r>
            <a:r>
              <a:rPr lang="en-ZA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ZA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Onesimus</a:t>
            </a:r>
            <a:r>
              <a:rPr lang="en-ZA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as he would </a:t>
            </a:r>
            <a:r>
              <a:rPr lang="en-ZA" sz="24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receive</a:t>
            </a:r>
            <a:r>
              <a:rPr lang="en-ZA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Paul</a:t>
            </a:r>
            <a:r>
              <a:rPr lang="en-ZA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ZA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ZA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Philemon 1:18 (ESV)</a:t>
            </a:r>
          </a:p>
          <a:p>
            <a:r>
              <a:rPr lang="en-ZA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"If he has wronged you at all, or owes you anything, charge that to my account."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ZA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Conditional Clause:</a:t>
            </a:r>
            <a:r>
              <a:rPr lang="en-ZA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"</a:t>
            </a:r>
            <a:r>
              <a:rPr lang="en-ZA" sz="24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</a:t>
            </a:r>
            <a:r>
              <a:rPr lang="en-ZA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he has wronged you at all, or owes you anything"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ZA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Explanation:</a:t>
            </a:r>
            <a:r>
              <a:rPr lang="en-ZA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This clause sets up two potential conditions regarding </a:t>
            </a:r>
            <a:r>
              <a:rPr lang="en-ZA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Onesimus's</a:t>
            </a:r>
            <a:r>
              <a:rPr lang="en-ZA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actions—1)wronging Philemon or 2)owing him anything—and provides a resolution to these conditions.</a:t>
            </a:r>
            <a:endParaRPr lang="en-ZA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1373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8588" y="1"/>
            <a:ext cx="12063412" cy="71993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ZA" sz="3600" b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Result clause</a:t>
            </a:r>
            <a:r>
              <a:rPr lang="en-ZA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ZA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ZA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Describes the result of the clause it develops.</a:t>
            </a:r>
            <a:endParaRPr lang="en-ZA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ZA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(therefore, as a result, so, thus, so </a:t>
            </a:r>
            <a:r>
              <a:rPr lang="en-ZA" sz="3600" b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  <a:r>
              <a:rPr lang="en-ZA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ZA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ZA" sz="3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Philemon 1:21 (ESV)</a:t>
            </a:r>
            <a:endParaRPr lang="en-ZA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ZA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"Confident of your obedience, I write to you, knowing that you will do even more than I say."</a:t>
            </a:r>
            <a:endParaRPr lang="en-ZA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ZA" sz="3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Result Clause:</a:t>
            </a:r>
            <a:r>
              <a:rPr lang="en-ZA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en-ZA" sz="3600" b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  <a:r>
              <a:rPr lang="en-ZA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you will do even more than I say"</a:t>
            </a:r>
            <a:endParaRPr lang="en-ZA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ZA" sz="3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Explanation:</a:t>
            </a:r>
            <a:r>
              <a:rPr lang="en-ZA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This clause expresses the anticipated result of Paul's letter to Philemon, which is Philemon's obedience and willingness to do more than Paul requests.</a:t>
            </a:r>
            <a:endParaRPr lang="en-ZA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ZA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ZA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2705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1190627"/>
              </p:ext>
            </p:extLst>
          </p:nvPr>
        </p:nvGraphicFramePr>
        <p:xfrm>
          <a:off x="-1" y="-1"/>
          <a:ext cx="12192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  <a:gridCol w="3048000"/>
                <a:gridCol w="3048000"/>
              </a:tblGrid>
              <a:tr h="228600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V1-3</a:t>
                      </a:r>
                      <a:r>
                        <a:rPr lang="en-US" sz="3200" baseline="0" dirty="0" smtClean="0"/>
                        <a:t> </a:t>
                      </a:r>
                    </a:p>
                    <a:p>
                      <a:r>
                        <a:rPr lang="en-US" sz="3200" baseline="0" dirty="0" smtClean="0"/>
                        <a:t>Greeting &amp; Intro</a:t>
                      </a:r>
                      <a:endParaRPr lang="en-ZA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V4-7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/>
                        <a:t>Looking back </a:t>
                      </a:r>
                    </a:p>
                    <a:p>
                      <a:endParaRPr lang="en-ZA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V8-19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/>
                        <a:t>Looking</a:t>
                      </a:r>
                      <a:r>
                        <a:rPr lang="en-US" sz="3200" baseline="0" dirty="0" smtClean="0"/>
                        <a:t> within </a:t>
                      </a:r>
                    </a:p>
                    <a:p>
                      <a:endParaRPr lang="en-ZA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V20-25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/>
                        <a:t>Looking</a:t>
                      </a:r>
                      <a:r>
                        <a:rPr lang="en-US" sz="3200" baseline="0" dirty="0" smtClean="0"/>
                        <a:t> beyond</a:t>
                      </a:r>
                    </a:p>
                    <a:p>
                      <a:endParaRPr lang="en-ZA" sz="3200" dirty="0"/>
                    </a:p>
                  </a:txBody>
                  <a:tcPr/>
                </a:tc>
              </a:tr>
              <a:tr h="2286000">
                <a:tc>
                  <a:txBody>
                    <a:bodyPr/>
                    <a:lstStyle/>
                    <a:p>
                      <a:endParaRPr lang="en-ZA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dirty="0" smtClean="0"/>
                    </a:p>
                  </a:txBody>
                  <a:tcPr/>
                </a:tc>
              </a:tr>
              <a:tr h="2286000">
                <a:tc>
                  <a:txBody>
                    <a:bodyPr/>
                    <a:lstStyle/>
                    <a:p>
                      <a:endParaRPr lang="en-US" sz="3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sz="3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1428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3978775"/>
              </p:ext>
            </p:extLst>
          </p:nvPr>
        </p:nvGraphicFramePr>
        <p:xfrm>
          <a:off x="-1" y="-1"/>
          <a:ext cx="12192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  <a:gridCol w="3048000"/>
                <a:gridCol w="3048000"/>
              </a:tblGrid>
              <a:tr h="228600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V1-3</a:t>
                      </a:r>
                      <a:r>
                        <a:rPr lang="en-US" sz="3200" baseline="0" dirty="0" smtClean="0"/>
                        <a:t> </a:t>
                      </a:r>
                    </a:p>
                    <a:p>
                      <a:r>
                        <a:rPr lang="en-US" sz="3200" baseline="0" dirty="0" smtClean="0"/>
                        <a:t>Greeting &amp; Intro</a:t>
                      </a:r>
                      <a:endParaRPr lang="en-ZA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V4-7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/>
                        <a:t>Looking back </a:t>
                      </a:r>
                    </a:p>
                    <a:p>
                      <a:endParaRPr lang="en-ZA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V8-19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/>
                        <a:t>Looking</a:t>
                      </a:r>
                      <a:r>
                        <a:rPr lang="en-US" sz="3200" baseline="0" dirty="0" smtClean="0"/>
                        <a:t> within </a:t>
                      </a:r>
                    </a:p>
                    <a:p>
                      <a:endParaRPr lang="en-ZA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V20-25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/>
                        <a:t>Looking</a:t>
                      </a:r>
                      <a:r>
                        <a:rPr lang="en-US" sz="3200" baseline="0" dirty="0" smtClean="0"/>
                        <a:t> beyond</a:t>
                      </a:r>
                    </a:p>
                    <a:p>
                      <a:endParaRPr lang="en-ZA" sz="3200" dirty="0"/>
                    </a:p>
                  </a:txBody>
                  <a:tcPr/>
                </a:tc>
              </a:tr>
              <a:tr h="228600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Perspective</a:t>
                      </a:r>
                      <a:endParaRPr lang="en-ZA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Appreciation</a:t>
                      </a:r>
                      <a:r>
                        <a:rPr lang="en-US" sz="3200" baseline="0" dirty="0" smtClean="0"/>
                        <a:t> </a:t>
                      </a:r>
                    </a:p>
                    <a:p>
                      <a:endParaRPr lang="en-US" sz="3200" dirty="0" smtClean="0"/>
                    </a:p>
                    <a:p>
                      <a:r>
                        <a:rPr lang="en-US" sz="3200" dirty="0" smtClean="0"/>
                        <a:t>Commendation</a:t>
                      </a:r>
                      <a:endParaRPr lang="en-ZA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aseline="0" dirty="0" smtClean="0"/>
                        <a:t>Appeal</a:t>
                      </a:r>
                    </a:p>
                    <a:p>
                      <a:r>
                        <a:rPr lang="en-US" sz="1800" baseline="0" dirty="0" smtClean="0"/>
                        <a:t>(love not apostolic authority) </a:t>
                      </a:r>
                    </a:p>
                    <a:p>
                      <a:r>
                        <a:rPr lang="en-US" sz="3200" dirty="0" smtClean="0"/>
                        <a:t>Compassion </a:t>
                      </a:r>
                      <a:endParaRPr lang="en-ZA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aseline="0" dirty="0" smtClean="0"/>
                        <a:t>Anticipation </a:t>
                      </a:r>
                    </a:p>
                    <a:p>
                      <a:endParaRPr lang="en-US" sz="3200" dirty="0" smtClean="0"/>
                    </a:p>
                    <a:p>
                      <a:r>
                        <a:rPr lang="en-US" sz="3200" dirty="0" smtClean="0"/>
                        <a:t>Confidence v21</a:t>
                      </a:r>
                      <a:endParaRPr lang="en-ZA" sz="3200" dirty="0"/>
                    </a:p>
                  </a:txBody>
                  <a:tcPr/>
                </a:tc>
              </a:tr>
              <a:tr h="2286000">
                <a:tc>
                  <a:txBody>
                    <a:bodyPr/>
                    <a:lstStyle/>
                    <a:p>
                      <a:endParaRPr lang="en-US" sz="3200" dirty="0" smtClean="0"/>
                    </a:p>
                    <a:p>
                      <a:endParaRPr lang="en-US" sz="3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sz="3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6827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4487688"/>
              </p:ext>
            </p:extLst>
          </p:nvPr>
        </p:nvGraphicFramePr>
        <p:xfrm>
          <a:off x="-1" y="-1"/>
          <a:ext cx="12192000" cy="710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  <a:gridCol w="3048000"/>
                <a:gridCol w="3048000"/>
              </a:tblGrid>
              <a:tr h="228600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V1-3</a:t>
                      </a:r>
                      <a:r>
                        <a:rPr lang="en-US" sz="3200" baseline="0" dirty="0" smtClean="0"/>
                        <a:t> </a:t>
                      </a:r>
                    </a:p>
                    <a:p>
                      <a:r>
                        <a:rPr lang="en-US" sz="3200" baseline="0" dirty="0" smtClean="0"/>
                        <a:t>Greeting &amp; Intro</a:t>
                      </a:r>
                      <a:endParaRPr lang="en-ZA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V4-7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/>
                        <a:t>Looking back </a:t>
                      </a:r>
                    </a:p>
                    <a:p>
                      <a:endParaRPr lang="en-ZA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V8-19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/>
                        <a:t>Looking</a:t>
                      </a:r>
                      <a:r>
                        <a:rPr lang="en-US" sz="3200" baseline="0" dirty="0" smtClean="0"/>
                        <a:t> within </a:t>
                      </a:r>
                    </a:p>
                    <a:p>
                      <a:endParaRPr lang="en-ZA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V20-25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/>
                        <a:t>Looking</a:t>
                      </a:r>
                      <a:r>
                        <a:rPr lang="en-US" sz="3200" baseline="0" dirty="0" smtClean="0"/>
                        <a:t> beyond</a:t>
                      </a:r>
                    </a:p>
                    <a:p>
                      <a:endParaRPr lang="en-ZA" sz="3200" dirty="0"/>
                    </a:p>
                  </a:txBody>
                  <a:tcPr/>
                </a:tc>
              </a:tr>
              <a:tr h="228600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Perspective</a:t>
                      </a:r>
                      <a:endParaRPr lang="en-ZA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Appreciation</a:t>
                      </a:r>
                      <a:r>
                        <a:rPr lang="en-US" sz="3200" baseline="0" dirty="0" smtClean="0"/>
                        <a:t> </a:t>
                      </a:r>
                    </a:p>
                    <a:p>
                      <a:endParaRPr lang="en-US" sz="3200" dirty="0" smtClean="0"/>
                    </a:p>
                    <a:p>
                      <a:r>
                        <a:rPr lang="en-US" sz="3200" dirty="0" smtClean="0"/>
                        <a:t>Commendation</a:t>
                      </a:r>
                      <a:endParaRPr lang="en-ZA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aseline="0" dirty="0" smtClean="0"/>
                        <a:t>Appeal</a:t>
                      </a:r>
                    </a:p>
                    <a:p>
                      <a:r>
                        <a:rPr lang="en-US" sz="1800" baseline="0" dirty="0" smtClean="0"/>
                        <a:t>(love not apostolic authority) </a:t>
                      </a:r>
                    </a:p>
                    <a:p>
                      <a:r>
                        <a:rPr lang="en-US" sz="3200" dirty="0" smtClean="0"/>
                        <a:t>Compassion </a:t>
                      </a:r>
                      <a:endParaRPr lang="en-ZA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aseline="0" dirty="0" smtClean="0"/>
                        <a:t>Anticipation </a:t>
                      </a:r>
                    </a:p>
                    <a:p>
                      <a:endParaRPr lang="en-US" sz="3200" dirty="0" smtClean="0"/>
                    </a:p>
                    <a:p>
                      <a:r>
                        <a:rPr lang="en-US" sz="3200" dirty="0" smtClean="0"/>
                        <a:t>Confidence v21</a:t>
                      </a:r>
                      <a:endParaRPr lang="en-ZA" sz="3200" dirty="0"/>
                    </a:p>
                  </a:txBody>
                  <a:tcPr/>
                </a:tc>
              </a:tr>
              <a:tr h="228600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Tone </a:t>
                      </a:r>
                    </a:p>
                    <a:p>
                      <a:r>
                        <a:rPr lang="en-US" sz="3200" dirty="0" smtClean="0"/>
                        <a:t>Heart </a:t>
                      </a:r>
                      <a:endParaRPr lang="en-US" sz="3200" dirty="0" smtClean="0"/>
                    </a:p>
                    <a:p>
                      <a:r>
                        <a:rPr lang="en-US" sz="3200" dirty="0" smtClean="0"/>
                        <a:t>Forgiveness</a:t>
                      </a:r>
                      <a:endParaRPr lang="en-ZA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Praise </a:t>
                      </a:r>
                    </a:p>
                    <a:p>
                      <a:r>
                        <a:rPr lang="en-US" sz="3200" dirty="0" smtClean="0"/>
                        <a:t>Enjoyment </a:t>
                      </a:r>
                    </a:p>
                    <a:p>
                      <a:r>
                        <a:rPr lang="en-US" sz="3200" dirty="0" smtClean="0"/>
                        <a:t>The Character of One Who Forgives (4–7)</a:t>
                      </a:r>
                      <a:endParaRPr lang="en-ZA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Plea</a:t>
                      </a:r>
                    </a:p>
                    <a:p>
                      <a:r>
                        <a:rPr lang="en-US" sz="3200" dirty="0" smtClean="0"/>
                        <a:t>Exhortation </a:t>
                      </a:r>
                    </a:p>
                    <a:p>
                      <a:r>
                        <a:rPr lang="en-US" sz="3200" dirty="0" smtClean="0"/>
                        <a:t>The Actions of One Who Forgives (8–18)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Promise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/>
                        <a:t>Expectation </a:t>
                      </a:r>
                      <a:endParaRPr lang="en-ZA" sz="3200" dirty="0" smtClean="0"/>
                    </a:p>
                    <a:p>
                      <a:r>
                        <a:rPr lang="en-US" sz="3200" dirty="0" smtClean="0"/>
                        <a:t>The Motives of One Who Forgives (19–25)</a:t>
                      </a:r>
                      <a:endParaRPr lang="en-ZA" sz="3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0510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127"/>
            <a:ext cx="12142403" cy="68861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1451" y="-28127"/>
            <a:ext cx="634365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You may not forget but you can chose to forgive</a:t>
            </a:r>
            <a:endParaRPr lang="en-ZA" sz="5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1" y="4629151"/>
            <a:ext cx="12142403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  </a:t>
            </a:r>
            <a:r>
              <a:rPr lang="en-US" sz="4800" b="1" dirty="0" err="1"/>
              <a:t>Eph</a:t>
            </a:r>
            <a:r>
              <a:rPr lang="en-US" sz="4800" b="1" dirty="0"/>
              <a:t> 4:32 </a:t>
            </a:r>
            <a:r>
              <a:rPr lang="en-US" sz="4800" dirty="0"/>
              <a:t>Be kind to one another, tender-hearted, forgiving each other, just as God in Christ also has forgiven you</a:t>
            </a:r>
            <a:r>
              <a:rPr lang="en-US" sz="4800" dirty="0" smtClean="0"/>
              <a:t>.</a:t>
            </a:r>
            <a:endParaRPr lang="en-US" sz="4800" dirty="0"/>
          </a:p>
        </p:txBody>
      </p:sp>
      <p:sp>
        <p:nvSpPr>
          <p:cNvPr id="5" name="TextBox 4"/>
          <p:cNvSpPr txBox="1"/>
          <p:nvPr/>
        </p:nvSpPr>
        <p:spPr>
          <a:xfrm>
            <a:off x="3071813" y="1172201"/>
            <a:ext cx="482917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70 x7 Times Math 18 v22</a:t>
            </a:r>
            <a:endParaRPr lang="en-ZA" sz="6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8797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4546" y="2369712"/>
            <a:ext cx="10818254" cy="1200329"/>
          </a:xfrm>
          <a:prstGeom prst="rect">
            <a:avLst/>
          </a:prstGeom>
          <a:noFill/>
          <a:scene3d>
            <a:camera prst="perspectiveContrastingLeftFacing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en-US" sz="7200" dirty="0" smtClean="0">
                <a:solidFill>
                  <a:prstClr val="black"/>
                </a:solidFill>
                <a:effectLst>
                  <a:glow rad="228600">
                    <a:srgbClr val="FFC000">
                      <a:satMod val="175000"/>
                      <a:alpha val="40000"/>
                    </a:srgbClr>
                  </a:glow>
                  <a:reflection blurRad="6350" stA="55000" endA="50" endPos="85000" dist="60007" dir="5400000" sy="-100000" algn="bl" rotWithShape="0"/>
                </a:effectLst>
              </a:rPr>
              <a:t>Questions and Answers</a:t>
            </a:r>
            <a:endParaRPr lang="en-ZA" sz="7200" dirty="0">
              <a:solidFill>
                <a:prstClr val="black"/>
              </a:solidFill>
              <a:effectLst>
                <a:glow rad="228600">
                  <a:srgbClr val="FFC000">
                    <a:satMod val="175000"/>
                    <a:alpha val="40000"/>
                  </a:srgbClr>
                </a:glow>
                <a:reflection blurRad="6350" stA="55000" endA="50" endPos="85000" dist="60007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05169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9081</TotalTime>
  <Words>1139</Words>
  <Application>Microsoft Office PowerPoint</Application>
  <PresentationFormat>Widescreen</PresentationFormat>
  <Paragraphs>206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Arial</vt:lpstr>
      <vt:lpstr>Calibri</vt:lpstr>
      <vt:lpstr>Calibri Light</vt:lpstr>
      <vt:lpstr>Georgia</vt:lpstr>
      <vt:lpstr>Segoe UI</vt:lpstr>
      <vt:lpstr>Symbol</vt:lpstr>
      <vt:lpstr>Times New Roman</vt:lpstr>
      <vt:lpstr>Office Theme</vt:lpstr>
      <vt:lpstr>Philemon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Galations</dc:title>
  <dc:creator>Lucky</dc:creator>
  <cp:lastModifiedBy>Lucky</cp:lastModifiedBy>
  <cp:revision>145</cp:revision>
  <dcterms:created xsi:type="dcterms:W3CDTF">2024-03-16T07:24:03Z</dcterms:created>
  <dcterms:modified xsi:type="dcterms:W3CDTF">2024-07-07T15:03:45Z</dcterms:modified>
</cp:coreProperties>
</file>