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58" r:id="rId3"/>
    <p:sldId id="261" r:id="rId4"/>
    <p:sldId id="259" r:id="rId5"/>
    <p:sldId id="267" r:id="rId6"/>
    <p:sldId id="263" r:id="rId7"/>
    <p:sldId id="260" r:id="rId8"/>
    <p:sldId id="268" r:id="rId9"/>
    <p:sldId id="262" r:id="rId10"/>
    <p:sldId id="269"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78" d="100"/>
          <a:sy n="78" d="100"/>
        </p:scale>
        <p:origin x="878"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42533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897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38574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4579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33370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7193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154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2727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5767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0432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1614138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4859393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8876955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9036131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7272396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33999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763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7/21/2024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9304105"/>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9.jpeg" /><Relationship Id="rId1" Type="http://schemas.openxmlformats.org/officeDocument/2006/relationships/slideLayout" Target="../slideLayouts/slideLayout2.xml" /><Relationship Id="rId4" Type="http://schemas.openxmlformats.org/officeDocument/2006/relationships/image" Target="../media/image11.jpeg" /></Relationships>
</file>

<file path=ppt/slides/_rels/slide4.xml.rels><?xml version="1.0" encoding="UTF-8" standalone="yes"?>
<Relationships xmlns="http://schemas.openxmlformats.org/package/2006/relationships"><Relationship Id="rId3" Type="http://schemas.openxmlformats.org/officeDocument/2006/relationships/image" Target="../media/image2.png" /><Relationship Id="rId7" Type="http://schemas.openxmlformats.org/officeDocument/2006/relationships/image" Target="../media/image12.jpeg"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image" Target="../media/image3.png" /></Relationships>
</file>

<file path=ppt/slides/_rels/slide5.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3.jpeg" /><Relationship Id="rId1" Type="http://schemas.openxmlformats.org/officeDocument/2006/relationships/slideLayout" Target="../slideLayouts/slideLayout2.xml" /><Relationship Id="rId4" Type="http://schemas.openxmlformats.org/officeDocument/2006/relationships/image" Target="../media/image15.jpeg" /></Relationships>
</file>

<file path=ppt/slides/_rels/slide6.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image" Target="../media/image3.png" /></Relationships>
</file>

<file path=ppt/slides/_rels/slide7.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8" Type="http://schemas.openxmlformats.org/officeDocument/2006/relationships/hyperlink" Target="https://www.esv.org/James+1:17/" TargetMode="External" /><Relationship Id="rId13" Type="http://schemas.openxmlformats.org/officeDocument/2006/relationships/hyperlink" Target="https://www.esv.org/Matthew+7:24%E2%80%9327/" TargetMode="External" /><Relationship Id="rId18" Type="http://schemas.openxmlformats.org/officeDocument/2006/relationships/hyperlink" Target="https://www.esv.org/James+2:13/" TargetMode="External" /><Relationship Id="rId26" Type="http://schemas.openxmlformats.org/officeDocument/2006/relationships/hyperlink" Target="https://www.esv.org/James+4:4/" TargetMode="External" /><Relationship Id="rId39" Type="http://schemas.openxmlformats.org/officeDocument/2006/relationships/hyperlink" Target="https://www.esv.org/Matthew+5:33%E2%80%9337/" TargetMode="External" /><Relationship Id="rId3" Type="http://schemas.openxmlformats.org/officeDocument/2006/relationships/hyperlink" Target="https://www.esv.org/Matthew+5:10%E2%80%9312/" TargetMode="External" /><Relationship Id="rId21" Type="http://schemas.openxmlformats.org/officeDocument/2006/relationships/hyperlink" Target="https://www.esv.org/Matthew+7:16/" TargetMode="External" /><Relationship Id="rId34" Type="http://schemas.openxmlformats.org/officeDocument/2006/relationships/hyperlink" Target="https://www.esv.org/James+5:2%E2%80%935/" TargetMode="External" /><Relationship Id="rId7" Type="http://schemas.openxmlformats.org/officeDocument/2006/relationships/hyperlink" Target="https://www.esv.org/Matthew+7:7%E2%80%9311/" TargetMode="External" /><Relationship Id="rId12" Type="http://schemas.openxmlformats.org/officeDocument/2006/relationships/hyperlink" Target="https://www.esv.org/James+1:22/" TargetMode="External" /><Relationship Id="rId17" Type="http://schemas.openxmlformats.org/officeDocument/2006/relationships/hyperlink" Target="https://www.esv.org/Matthew+5:19/" TargetMode="External" /><Relationship Id="rId25" Type="http://schemas.openxmlformats.org/officeDocument/2006/relationships/hyperlink" Target="https://www.esv.org/Matthew+7:7%E2%80%938/" TargetMode="External" /><Relationship Id="rId33" Type="http://schemas.openxmlformats.org/officeDocument/2006/relationships/hyperlink" Target="https://www.esv.org/Matthew+6:34/" TargetMode="External" /><Relationship Id="rId38" Type="http://schemas.openxmlformats.org/officeDocument/2006/relationships/hyperlink" Target="https://www.esv.org/James+5:12/" TargetMode="External" /><Relationship Id="rId2" Type="http://schemas.openxmlformats.org/officeDocument/2006/relationships/hyperlink" Target="https://www.esv.org/James+1:2/" TargetMode="External" /><Relationship Id="rId16" Type="http://schemas.openxmlformats.org/officeDocument/2006/relationships/hyperlink" Target="https://www.esv.org/James+2:10/" TargetMode="External" /><Relationship Id="rId20" Type="http://schemas.openxmlformats.org/officeDocument/2006/relationships/hyperlink" Target="https://www.esv.org/James+3:12/" TargetMode="External" /><Relationship Id="rId29" Type="http://schemas.openxmlformats.org/officeDocument/2006/relationships/hyperlink" Target="https://www.esv.org/Matthew+5:4/" TargetMode="External" /><Relationship Id="rId1" Type="http://schemas.openxmlformats.org/officeDocument/2006/relationships/slideLayout" Target="../slideLayouts/slideLayout2.xml" /><Relationship Id="rId6" Type="http://schemas.openxmlformats.org/officeDocument/2006/relationships/hyperlink" Target="https://www.esv.org/James+1:5/" TargetMode="External" /><Relationship Id="rId11" Type="http://schemas.openxmlformats.org/officeDocument/2006/relationships/hyperlink" Target="https://www.esv.org/Matthew+5:22/" TargetMode="External" /><Relationship Id="rId24" Type="http://schemas.openxmlformats.org/officeDocument/2006/relationships/hyperlink" Target="https://www.esv.org/James+4:2%E2%80%933/" TargetMode="External" /><Relationship Id="rId32" Type="http://schemas.openxmlformats.org/officeDocument/2006/relationships/hyperlink" Target="https://www.esv.org/James+4:13%E2%80%9314/" TargetMode="External" /><Relationship Id="rId37" Type="http://schemas.openxmlformats.org/officeDocument/2006/relationships/hyperlink" Target="https://www.esv.org/Matthew+5:12/" TargetMode="External" /><Relationship Id="rId5" Type="http://schemas.openxmlformats.org/officeDocument/2006/relationships/hyperlink" Target="https://www.esv.org/Matthew+5:48/" TargetMode="External" /><Relationship Id="rId15" Type="http://schemas.openxmlformats.org/officeDocument/2006/relationships/hyperlink" Target="https://www.esv.org/Matthew+5:3;+Matthew+5:5/" TargetMode="External" /><Relationship Id="rId23" Type="http://schemas.openxmlformats.org/officeDocument/2006/relationships/hyperlink" Target="https://www.esv.org/Matthew+5:9/" TargetMode="External" /><Relationship Id="rId28" Type="http://schemas.openxmlformats.org/officeDocument/2006/relationships/hyperlink" Target="https://www.esv.org/James+4:9%E2%80%9310/" TargetMode="External" /><Relationship Id="rId36" Type="http://schemas.openxmlformats.org/officeDocument/2006/relationships/hyperlink" Target="https://www.esv.org/James+5:10/" TargetMode="External" /><Relationship Id="rId10" Type="http://schemas.openxmlformats.org/officeDocument/2006/relationships/hyperlink" Target="https://www.esv.org/James+1:20/" TargetMode="External" /><Relationship Id="rId19" Type="http://schemas.openxmlformats.org/officeDocument/2006/relationships/hyperlink" Target="https://www.esv.org/Matthew+5:7/" TargetMode="External" /><Relationship Id="rId31" Type="http://schemas.openxmlformats.org/officeDocument/2006/relationships/hyperlink" Target="https://www.esv.org/Matthew+7:1%E2%80%935/" TargetMode="External" /><Relationship Id="rId4" Type="http://schemas.openxmlformats.org/officeDocument/2006/relationships/hyperlink" Target="https://www.esv.org/James+1:4/" TargetMode="External" /><Relationship Id="rId9" Type="http://schemas.openxmlformats.org/officeDocument/2006/relationships/hyperlink" Target="https://www.esv.org/Matthew+7:11/" TargetMode="External" /><Relationship Id="rId14" Type="http://schemas.openxmlformats.org/officeDocument/2006/relationships/hyperlink" Target="https://www.esv.org/James+2:5/" TargetMode="External" /><Relationship Id="rId22" Type="http://schemas.openxmlformats.org/officeDocument/2006/relationships/hyperlink" Target="https://www.esv.org/James+3:18/" TargetMode="External" /><Relationship Id="rId27" Type="http://schemas.openxmlformats.org/officeDocument/2006/relationships/hyperlink" Target="https://www.esv.org/Matthew+6:24/" TargetMode="External" /><Relationship Id="rId30" Type="http://schemas.openxmlformats.org/officeDocument/2006/relationships/hyperlink" Target="https://www.esv.org/James+4:11%E2%80%9312/" TargetMode="External" /><Relationship Id="rId35" Type="http://schemas.openxmlformats.org/officeDocument/2006/relationships/hyperlink" Target="https://www.esv.org/Matthew+6:19/" TargetMode="External" /></Relationships>
</file>

<file path=ppt/slides/_rels/slide10.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hyperlink" Target="https://www.biblegateway.com/passage/?search=1+John+3&amp;version=ESV" TargetMode="Externa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WHAT DOES JAMES TEACH? – CHANGING LIVES WITH THE WISDOM GOD OFFERS">
            <a:extLst>
              <a:ext uri="{FF2B5EF4-FFF2-40B4-BE49-F238E27FC236}">
                <a16:creationId xmlns:a16="http://schemas.microsoft.com/office/drawing/2014/main" id="{E5ECD7CB-256E-77E7-BD2F-CECC6BBA2F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9180"/>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02347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rtin Luther - Wikipedia">
            <a:extLst>
              <a:ext uri="{FF2B5EF4-FFF2-40B4-BE49-F238E27FC236}">
                <a16:creationId xmlns:a16="http://schemas.microsoft.com/office/drawing/2014/main" id="{B05EC680-DE7A-0281-1C61-E41842415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431" y="345973"/>
            <a:ext cx="2095500" cy="33147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homas Jefferson's Bible. He cut out the pieces he didn't believe. : r/pics">
            <a:extLst>
              <a:ext uri="{FF2B5EF4-FFF2-40B4-BE49-F238E27FC236}">
                <a16:creationId xmlns:a16="http://schemas.microsoft.com/office/drawing/2014/main" id="{640C3277-5FFA-82B8-E07D-782F7448071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15661" y="394039"/>
            <a:ext cx="5007685" cy="6069922"/>
          </a:xfrm>
          <a:prstGeom prst="rect">
            <a:avLst/>
          </a:prstGeom>
          <a:noFill/>
          <a:extLst>
            <a:ext uri="{909E8E84-426E-40DD-AFC4-6F175D3DCCD1}">
              <a14:hiddenFill xmlns:a14="http://schemas.microsoft.com/office/drawing/2010/main">
                <a:solidFill>
                  <a:srgbClr val="FFFFFF"/>
                </a:solidFill>
              </a14:hiddenFill>
            </a:ext>
          </a:extLst>
        </p:spPr>
      </p:pic>
      <p:sp>
        <p:nvSpPr>
          <p:cNvPr id="11" name="Speech Bubble: Oval 10">
            <a:extLst>
              <a:ext uri="{FF2B5EF4-FFF2-40B4-BE49-F238E27FC236}">
                <a16:creationId xmlns:a16="http://schemas.microsoft.com/office/drawing/2014/main" id="{CBD82219-CD9B-0783-1038-36ADF16822EB}"/>
              </a:ext>
            </a:extLst>
          </p:cNvPr>
          <p:cNvSpPr/>
          <p:nvPr/>
        </p:nvSpPr>
        <p:spPr>
          <a:xfrm>
            <a:off x="1160206" y="3709834"/>
            <a:ext cx="5007685" cy="2802193"/>
          </a:xfrm>
          <a:prstGeom prst="wedgeEllipseCallout">
            <a:avLst>
              <a:gd name="adj1" fmla="val -38800"/>
              <a:gd name="adj2" fmla="val -9785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“Therefore St James’ epistle is really an epistle of straw, compared to these others, for it has nothing of the nature of the gospel about it”</a:t>
            </a:r>
            <a:endParaRPr lang="en-ZA" dirty="0"/>
          </a:p>
        </p:txBody>
      </p:sp>
      <p:sp>
        <p:nvSpPr>
          <p:cNvPr id="13" name="Speech Bubble: Oval 12">
            <a:extLst>
              <a:ext uri="{FF2B5EF4-FFF2-40B4-BE49-F238E27FC236}">
                <a16:creationId xmlns:a16="http://schemas.microsoft.com/office/drawing/2014/main" id="{F90708E0-62D5-B92A-2420-437DBF2109A4}"/>
              </a:ext>
            </a:extLst>
          </p:cNvPr>
          <p:cNvSpPr/>
          <p:nvPr/>
        </p:nvSpPr>
        <p:spPr>
          <a:xfrm>
            <a:off x="2683790" y="1357947"/>
            <a:ext cx="3692012" cy="1603406"/>
          </a:xfrm>
          <a:prstGeom prst="wedgeEllipseCallout">
            <a:avLst>
              <a:gd name="adj1" fmla="val -61023"/>
              <a:gd name="adj2" fmla="val -44912"/>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“We should throw the </a:t>
            </a:r>
          </a:p>
          <a:p>
            <a:r>
              <a:rPr lang="en-US" dirty="0"/>
              <a:t>Epistle of James out of this school.”</a:t>
            </a:r>
            <a:endParaRPr lang="en-ZA" dirty="0"/>
          </a:p>
        </p:txBody>
      </p:sp>
    </p:spTree>
    <p:extLst>
      <p:ext uri="{BB962C8B-B14F-4D97-AF65-F5344CB8AC3E}">
        <p14:creationId xmlns:p14="http://schemas.microsoft.com/office/powerpoint/2010/main" val="985039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at Does It Mean To Be A Christian? Day 7: Saved By Grace, 59% OFF"/>
          <p:cNvPicPr>
            <a:picLocks noChangeAspect="1" noChangeArrowheads="1"/>
          </p:cNvPicPr>
          <p:nvPr/>
        </p:nvPicPr>
        <p:blipFill>
          <a:blip r:embed="rId2"/>
          <a:srcRect/>
          <a:stretch>
            <a:fillRect/>
          </a:stretch>
        </p:blipFill>
        <p:spPr bwMode="auto">
          <a:xfrm>
            <a:off x="0" y="0"/>
            <a:ext cx="5633884" cy="6857999"/>
          </a:xfrm>
          <a:prstGeom prst="rect">
            <a:avLst/>
          </a:prstGeom>
          <a:noFill/>
        </p:spPr>
      </p:pic>
      <p:pic>
        <p:nvPicPr>
          <p:cNvPr id="3074" name="Picture 2" descr="Romans 11:6 And If It Is By Grace, Then It Is No Longer By , 42% OFF">
            <a:extLst>
              <a:ext uri="{FF2B5EF4-FFF2-40B4-BE49-F238E27FC236}">
                <a16:creationId xmlns:a16="http://schemas.microsoft.com/office/drawing/2014/main" id="{88ED7414-6168-92FD-FC87-0CCB34877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3884" y="0"/>
            <a:ext cx="6558116" cy="37018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alatians 2:16 | worldchallenge.org">
            <a:extLst>
              <a:ext uri="{FF2B5EF4-FFF2-40B4-BE49-F238E27FC236}">
                <a16:creationId xmlns:a16="http://schemas.microsoft.com/office/drawing/2014/main" id="{7BD6AD59-5524-A332-19B4-B477C712F1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884" y="3252018"/>
            <a:ext cx="6558116" cy="3605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699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119" name="Picture 4118">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120" name="Picture 4119">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121" name="Oval 4120">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pic>
        <p:nvPicPr>
          <p:cNvPr id="4122" name="Picture 4121">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123" name="Picture 4122">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124" name="Rectangle 4123">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4125" name="Rectangle 4124">
            <a:extLst>
              <a:ext uri="{FF2B5EF4-FFF2-40B4-BE49-F238E27FC236}">
                <a16:creationId xmlns:a16="http://schemas.microsoft.com/office/drawing/2014/main" id="{D85D5AA8-773B-469A-8802-9645A4DC9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ntroduction to the Five Solas of the Reformation – Allelous Community Group"/>
          <p:cNvPicPr>
            <a:picLocks noChangeAspect="1" noChangeArrowheads="1"/>
          </p:cNvPicPr>
          <p:nvPr/>
        </p:nvPicPr>
        <p:blipFill>
          <a:blip r:embed="rId7"/>
          <a:stretch>
            <a:fillRect/>
          </a:stretch>
        </p:blipFill>
        <p:spPr bwMode="auto">
          <a:xfrm>
            <a:off x="2085923" y="722125"/>
            <a:ext cx="4456852" cy="5571066"/>
          </a:xfrm>
          <a:prstGeom prst="rect">
            <a:avLst/>
          </a:prstGeom>
          <a:noFill/>
        </p:spPr>
      </p:pic>
      <p:sp>
        <p:nvSpPr>
          <p:cNvPr id="4126" name="Rectangle 4125">
            <a:extLst>
              <a:ext uri="{FF2B5EF4-FFF2-40B4-BE49-F238E27FC236}">
                <a16:creationId xmlns:a16="http://schemas.microsoft.com/office/drawing/2014/main" id="{C75AF42C-C556-454E-B2D3-2C917CB81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4" name="Explosion: 8 Points 3">
            <a:extLst>
              <a:ext uri="{FF2B5EF4-FFF2-40B4-BE49-F238E27FC236}">
                <a16:creationId xmlns:a16="http://schemas.microsoft.com/office/drawing/2014/main" id="{BA6B187E-F95F-837C-2259-D26EAC5C4E35}"/>
              </a:ext>
            </a:extLst>
          </p:cNvPr>
          <p:cNvSpPr/>
          <p:nvPr/>
        </p:nvSpPr>
        <p:spPr>
          <a:xfrm>
            <a:off x="6952402" y="1113503"/>
            <a:ext cx="4580837" cy="4630994"/>
          </a:xfrm>
          <a:prstGeom prst="irregularSeal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3200" dirty="0">
                <a:latin typeface="Arial Black" panose="020B0A04020102020204" pitchFamily="34" charset="0"/>
              </a:rPr>
              <a:t>Scriptural but </a:t>
            </a:r>
            <a:r>
              <a:rPr lang="en-US" sz="3200" u="sng" dirty="0">
                <a:latin typeface="Arial Black" panose="020B0A04020102020204" pitchFamily="34" charset="0"/>
              </a:rPr>
              <a:t>NOT</a:t>
            </a:r>
            <a:r>
              <a:rPr lang="en-US" sz="3200" dirty="0">
                <a:latin typeface="Arial Black" panose="020B0A04020102020204" pitchFamily="34" charset="0"/>
              </a:rPr>
              <a:t> Scripture</a:t>
            </a:r>
            <a:endParaRPr lang="en-ZA" dirty="0"/>
          </a:p>
        </p:txBody>
      </p:sp>
    </p:spTree>
    <p:extLst>
      <p:ext uri="{BB962C8B-B14F-4D97-AF65-F5344CB8AC3E}">
        <p14:creationId xmlns:p14="http://schemas.microsoft.com/office/powerpoint/2010/main" val="49658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Matthew Dowling: The Lie of Lawlessness">
            <a:extLst>
              <a:ext uri="{FF2B5EF4-FFF2-40B4-BE49-F238E27FC236}">
                <a16:creationId xmlns:a16="http://schemas.microsoft.com/office/drawing/2014/main" id="{1B972CD7-68FA-C647-8A2D-BEC62C310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9525"/>
            <a:ext cx="6622996" cy="372673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tandSteadfast - What is Antinomianism? The word... | Facebook">
            <a:extLst>
              <a:ext uri="{FF2B5EF4-FFF2-40B4-BE49-F238E27FC236}">
                <a16:creationId xmlns:a16="http://schemas.microsoft.com/office/drawing/2014/main" id="{71918E0E-07AC-1044-6330-4CFFFF373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7111" y="0"/>
            <a:ext cx="55748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BQ Pencil Case - License: To Do Whatever I Want | Old Port Card Works">
            <a:extLst>
              <a:ext uri="{FF2B5EF4-FFF2-40B4-BE49-F238E27FC236}">
                <a16:creationId xmlns:a16="http://schemas.microsoft.com/office/drawing/2014/main" id="{ADBCEF79-8F31-85E3-3018-E5754587E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745783"/>
            <a:ext cx="6617112" cy="3104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1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103" name="Picture 4102">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105" name="Picture 4104">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107" name="Oval 4106">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pic>
        <p:nvPicPr>
          <p:cNvPr id="4109" name="Picture 4108">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111" name="Picture 4110">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113" name="Rectangle 4112">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3" name="TextBox 2">
            <a:extLst>
              <a:ext uri="{FF2B5EF4-FFF2-40B4-BE49-F238E27FC236}">
                <a16:creationId xmlns:a16="http://schemas.microsoft.com/office/drawing/2014/main" id="{CE61A8E1-6884-C043-8F17-0C3A15056931}"/>
              </a:ext>
            </a:extLst>
          </p:cNvPr>
          <p:cNvSpPr txBox="1"/>
          <p:nvPr/>
        </p:nvSpPr>
        <p:spPr>
          <a:xfrm>
            <a:off x="1933520" y="739303"/>
            <a:ext cx="7668126" cy="4693593"/>
          </a:xfrm>
          <a:prstGeom prst="rect">
            <a:avLst/>
          </a:prstGeom>
          <a:noFill/>
        </p:spPr>
        <p:txBody>
          <a:bodyPr wrap="square">
            <a:spAutoFit/>
          </a:bodyPr>
          <a:lstStyle/>
          <a:p>
            <a:pPr>
              <a:lnSpc>
                <a:spcPct val="115000"/>
              </a:lnSpc>
              <a:spcAft>
                <a:spcPts val="800"/>
              </a:spcAft>
            </a:pPr>
            <a:r>
              <a:rPr lang="en-ZA" sz="32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Ephesians 2:8-10</a:t>
            </a:r>
            <a:endParaRPr lang="en-ZA" sz="3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ZA" sz="3200" kern="100" baseline="30000" dirty="0">
                <a:effectLst/>
                <a:latin typeface="Times New Roman" panose="02020603050405020304" pitchFamily="18" charset="0"/>
                <a:ea typeface="Aptos" panose="020B0004020202020204" pitchFamily="34" charset="0"/>
                <a:cs typeface="Times New Roman" panose="02020603050405020304" pitchFamily="18" charset="0"/>
              </a:rPr>
              <a:t>8 </a:t>
            </a:r>
            <a:r>
              <a:rPr lang="en-ZA" sz="3200" kern="100" dirty="0">
                <a:effectLst/>
                <a:latin typeface="Times New Roman" panose="02020603050405020304" pitchFamily="18" charset="0"/>
                <a:ea typeface="Aptos" panose="020B0004020202020204" pitchFamily="34" charset="0"/>
                <a:cs typeface="Times New Roman" panose="02020603050405020304" pitchFamily="18" charset="0"/>
              </a:rPr>
              <a:t>For by grace you have been saved through faith. And this is not your own doing; it is the gift of God,</a:t>
            </a:r>
            <a:r>
              <a:rPr lang="en-ZA" sz="3200" kern="100" baseline="30000" dirty="0">
                <a:effectLst/>
                <a:latin typeface="Times New Roman" panose="02020603050405020304" pitchFamily="18" charset="0"/>
                <a:ea typeface="Aptos" panose="020B0004020202020204" pitchFamily="34" charset="0"/>
                <a:cs typeface="Times New Roman" panose="02020603050405020304" pitchFamily="18" charset="0"/>
              </a:rPr>
              <a:t>9 </a:t>
            </a:r>
            <a:r>
              <a:rPr lang="en-ZA" sz="3200" kern="100" dirty="0">
                <a:effectLst/>
                <a:latin typeface="Times New Roman" panose="02020603050405020304" pitchFamily="18" charset="0"/>
                <a:ea typeface="Aptos" panose="020B0004020202020204" pitchFamily="34" charset="0"/>
                <a:cs typeface="Times New Roman" panose="02020603050405020304" pitchFamily="18" charset="0"/>
              </a:rPr>
              <a:t>not a result of works, so that no one may boast.</a:t>
            </a:r>
            <a:r>
              <a:rPr lang="en-ZA" sz="3200" kern="100" baseline="30000" dirty="0">
                <a:effectLst/>
                <a:latin typeface="Times New Roman" panose="02020603050405020304" pitchFamily="18" charset="0"/>
                <a:ea typeface="Aptos" panose="020B0004020202020204" pitchFamily="34" charset="0"/>
                <a:cs typeface="Times New Roman" panose="02020603050405020304" pitchFamily="18" charset="0"/>
              </a:rPr>
              <a:t>10 </a:t>
            </a:r>
            <a:r>
              <a:rPr lang="en-ZA" sz="3200" kern="100" dirty="0">
                <a:effectLst/>
                <a:latin typeface="Times New Roman" panose="02020603050405020304" pitchFamily="18" charset="0"/>
                <a:ea typeface="Aptos" panose="020B0004020202020204" pitchFamily="34" charset="0"/>
                <a:cs typeface="Times New Roman" panose="02020603050405020304" pitchFamily="18" charset="0"/>
              </a:rPr>
              <a:t>For we are his workmanship, </a:t>
            </a:r>
            <a:r>
              <a:rPr lang="en-ZA" sz="3200" kern="100" dirty="0">
                <a:solidFill>
                  <a:srgbClr val="FFFF00"/>
                </a:solidFill>
                <a:effectLst/>
                <a:latin typeface="Times New Roman" panose="02020603050405020304" pitchFamily="18" charset="0"/>
                <a:ea typeface="Aptos" panose="020B0004020202020204" pitchFamily="34" charset="0"/>
                <a:cs typeface="Times New Roman" panose="02020603050405020304" pitchFamily="18" charset="0"/>
              </a:rPr>
              <a:t>created in Christ Jesus for good works, </a:t>
            </a:r>
            <a:r>
              <a:rPr lang="en-ZA" sz="3200" kern="100" dirty="0">
                <a:effectLst/>
                <a:latin typeface="Times New Roman" panose="02020603050405020304" pitchFamily="18" charset="0"/>
                <a:ea typeface="Aptos" panose="020B0004020202020204" pitchFamily="34" charset="0"/>
                <a:cs typeface="Times New Roman" panose="02020603050405020304" pitchFamily="18" charset="0"/>
              </a:rPr>
              <a:t>which God prepared beforehand, that we should walk in them.</a:t>
            </a:r>
            <a:endParaRPr lang="en-ZA"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74" name="Picture 2" descr="Faith Without Works — Clarity Ministries"/>
          <p:cNvPicPr>
            <a:picLocks noChangeAspect="1" noChangeArrowheads="1"/>
          </p:cNvPicPr>
          <p:nvPr/>
        </p:nvPicPr>
        <p:blipFill>
          <a:blip r:embed="rId3"/>
          <a:srcRect l="38560" r="3011"/>
          <a:stretch/>
        </p:blipFill>
        <p:spPr bwMode="auto">
          <a:xfrm>
            <a:off x="-2" y="10"/>
            <a:ext cx="6094407" cy="6857990"/>
          </a:xfrm>
          <a:prstGeom prst="rect">
            <a:avLst/>
          </a:prstGeom>
          <a:noFill/>
        </p:spPr>
      </p:pic>
      <p:sp>
        <p:nvSpPr>
          <p:cNvPr id="4" name="TextBox 3">
            <a:extLst>
              <a:ext uri="{FF2B5EF4-FFF2-40B4-BE49-F238E27FC236}">
                <a16:creationId xmlns:a16="http://schemas.microsoft.com/office/drawing/2014/main" id="{4D2F46AE-5F18-9395-8660-32A81CEF6D07}"/>
              </a:ext>
            </a:extLst>
          </p:cNvPr>
          <p:cNvSpPr txBox="1"/>
          <p:nvPr/>
        </p:nvSpPr>
        <p:spPr>
          <a:xfrm>
            <a:off x="6148201" y="1213148"/>
            <a:ext cx="5894329" cy="3809999"/>
          </a:xfrm>
          <a:prstGeom prst="rect">
            <a:avLst/>
          </a:prstGeom>
        </p:spPr>
        <p:txBody>
          <a:bodyPr vert="horz" lIns="91440" tIns="45720" rIns="91440" bIns="45720" rtlCol="0">
            <a:normAutofit lnSpcReduction="10000"/>
          </a:bodyPr>
          <a:lstStyle/>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James is not writing about how to become a Christian</a:t>
            </a:r>
          </a:p>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but </a:t>
            </a:r>
          </a:p>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how to act like a Christian</a:t>
            </a:r>
            <a:r>
              <a:rPr lang="en-US" sz="2800" dirty="0">
                <a:effectLst/>
                <a:latin typeface="+mj-lt"/>
                <a:ea typeface="+mj-ea"/>
                <a:cs typeface="+mj-cs"/>
              </a:rPr>
              <a:t>.</a:t>
            </a:r>
          </a:p>
        </p:txBody>
      </p:sp>
    </p:spTree>
    <p:extLst>
      <p:ext uri="{BB962C8B-B14F-4D97-AF65-F5344CB8AC3E}">
        <p14:creationId xmlns:p14="http://schemas.microsoft.com/office/powerpoint/2010/main" val="518710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aint James the Apostle - Friends of Little Portion Hermitage">
            <a:extLst>
              <a:ext uri="{FF2B5EF4-FFF2-40B4-BE49-F238E27FC236}">
                <a16:creationId xmlns:a16="http://schemas.microsoft.com/office/drawing/2014/main" id="{B68F1159-2B2C-9BE6-110F-2160796F4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44" y="199044"/>
            <a:ext cx="6113591" cy="6316150"/>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Oval 10">
            <a:extLst>
              <a:ext uri="{FF2B5EF4-FFF2-40B4-BE49-F238E27FC236}">
                <a16:creationId xmlns:a16="http://schemas.microsoft.com/office/drawing/2014/main" id="{CBD82219-CD9B-0783-1038-36ADF16822EB}"/>
              </a:ext>
            </a:extLst>
          </p:cNvPr>
          <p:cNvSpPr/>
          <p:nvPr/>
        </p:nvSpPr>
        <p:spPr>
          <a:xfrm>
            <a:off x="6883998" y="2945424"/>
            <a:ext cx="5152671" cy="3267666"/>
          </a:xfrm>
          <a:prstGeom prst="wedgeEllipseCallout">
            <a:avLst>
              <a:gd name="adj1" fmla="val -97764"/>
              <a:gd name="adj2" fmla="val -29618"/>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latin typeface="AR ESSENCE" pitchFamily="2" charset="0"/>
              </a:rPr>
              <a:t>“What good is it, my brothers, if someone says he has faith but does not have works? Can that faith save him?”</a:t>
            </a:r>
            <a:endParaRPr lang="en-ZA" sz="2800" dirty="0">
              <a:latin typeface="AR ESSENCE" pitchFamily="2" charset="0"/>
            </a:endParaRPr>
          </a:p>
        </p:txBody>
      </p:sp>
      <p:sp>
        <p:nvSpPr>
          <p:cNvPr id="7" name="Cloud Callout 6"/>
          <p:cNvSpPr/>
          <p:nvPr/>
        </p:nvSpPr>
        <p:spPr>
          <a:xfrm>
            <a:off x="6781801" y="1002324"/>
            <a:ext cx="4976446" cy="1696915"/>
          </a:xfrm>
          <a:prstGeom prst="cloudCallout">
            <a:avLst>
              <a:gd name="adj1" fmla="val 55059"/>
              <a:gd name="adj2" fmla="val -939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Black" pitchFamily="34" charset="0"/>
              </a:rPr>
              <a:t>Legalist</a:t>
            </a:r>
          </a:p>
        </p:txBody>
      </p:sp>
    </p:spTree>
    <p:extLst>
      <p:ext uri="{BB962C8B-B14F-4D97-AF65-F5344CB8AC3E}">
        <p14:creationId xmlns:p14="http://schemas.microsoft.com/office/powerpoint/2010/main" val="19686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068158306"/>
              </p:ext>
            </p:extLst>
          </p:nvPr>
        </p:nvGraphicFramePr>
        <p:xfrm>
          <a:off x="294968" y="500835"/>
          <a:ext cx="5289754" cy="6148907"/>
        </p:xfrm>
        <a:graphic>
          <a:graphicData uri="http://schemas.openxmlformats.org/drawingml/2006/table">
            <a:tbl>
              <a:tblPr firstRow="1" bandRow="1">
                <a:tableStyleId>{5C22544A-7EE6-4342-B048-85BDC9FD1C3A}</a:tableStyleId>
              </a:tblPr>
              <a:tblGrid>
                <a:gridCol w="1740648">
                  <a:extLst>
                    <a:ext uri="{9D8B030D-6E8A-4147-A177-3AD203B41FA5}">
                      <a16:colId xmlns:a16="http://schemas.microsoft.com/office/drawing/2014/main" val="20000"/>
                    </a:ext>
                  </a:extLst>
                </a:gridCol>
                <a:gridCol w="1774553">
                  <a:extLst>
                    <a:ext uri="{9D8B030D-6E8A-4147-A177-3AD203B41FA5}">
                      <a16:colId xmlns:a16="http://schemas.microsoft.com/office/drawing/2014/main" val="20001"/>
                    </a:ext>
                  </a:extLst>
                </a:gridCol>
                <a:gridCol w="1774553">
                  <a:extLst>
                    <a:ext uri="{9D8B030D-6E8A-4147-A177-3AD203B41FA5}">
                      <a16:colId xmlns:a16="http://schemas.microsoft.com/office/drawing/2014/main" val="20002"/>
                    </a:ext>
                  </a:extLst>
                </a:gridCol>
              </a:tblGrid>
              <a:tr h="561983">
                <a:tc>
                  <a:txBody>
                    <a:bodyPr/>
                    <a:lstStyle/>
                    <a:p>
                      <a:r>
                        <a:rPr lang="en-US" dirty="0"/>
                        <a:t>James</a:t>
                      </a:r>
                    </a:p>
                  </a:txBody>
                  <a:tcPr anchor="ctr"/>
                </a:tc>
                <a:tc>
                  <a:txBody>
                    <a:bodyPr/>
                    <a:lstStyle/>
                    <a:p>
                      <a:r>
                        <a:rPr lang="en-US" dirty="0"/>
                        <a:t>Teaching</a:t>
                      </a:r>
                    </a:p>
                  </a:txBody>
                  <a:tcPr anchor="ctr"/>
                </a:tc>
                <a:tc>
                  <a:txBody>
                    <a:bodyPr/>
                    <a:lstStyle/>
                    <a:p>
                      <a:r>
                        <a:rPr lang="en-US" dirty="0"/>
                        <a:t>Matthew</a:t>
                      </a:r>
                    </a:p>
                  </a:txBody>
                  <a:tcPr anchor="ctr"/>
                </a:tc>
                <a:extLst>
                  <a:ext uri="{0D108BD9-81ED-4DB2-BD59-A6C34878D82A}">
                    <a16:rowId xmlns:a16="http://schemas.microsoft.com/office/drawing/2014/main" val="10000"/>
                  </a:ext>
                </a:extLst>
              </a:tr>
              <a:tr h="474255">
                <a:tc>
                  <a:txBody>
                    <a:bodyPr/>
                    <a:lstStyle/>
                    <a:p>
                      <a:r>
                        <a:rPr lang="en-US" sz="1400" dirty="0">
                          <a:solidFill>
                            <a:srgbClr val="0070C0"/>
                          </a:solidFill>
                          <a:hlinkClick r:id="rId2" tooltip="James 1:2">
                            <a:extLst>
                              <a:ext uri="{A12FA001-AC4F-418D-AE19-62706E023703}">
                                <ahyp:hlinkClr xmlns:ahyp="http://schemas.microsoft.com/office/drawing/2018/hyperlinkcolor" val="tx"/>
                              </a:ext>
                            </a:extLst>
                          </a:hlinkClick>
                        </a:rPr>
                        <a:t>1:2</a:t>
                      </a:r>
                      <a:endParaRPr lang="en-US" sz="1400" dirty="0">
                        <a:solidFill>
                          <a:srgbClr val="0070C0"/>
                        </a:solidFill>
                      </a:endParaRPr>
                    </a:p>
                  </a:txBody>
                  <a:tcPr anchor="ctr"/>
                </a:tc>
                <a:tc>
                  <a:txBody>
                    <a:bodyPr/>
                    <a:lstStyle/>
                    <a:p>
                      <a:r>
                        <a:rPr lang="en-US" sz="1400" dirty="0"/>
                        <a:t>joy amid trials</a:t>
                      </a:r>
                    </a:p>
                  </a:txBody>
                  <a:tcPr anchor="ctr"/>
                </a:tc>
                <a:tc>
                  <a:txBody>
                    <a:bodyPr/>
                    <a:lstStyle/>
                    <a:p>
                      <a:r>
                        <a:rPr lang="en-US" sz="1400" dirty="0">
                          <a:solidFill>
                            <a:srgbClr val="FF0000"/>
                          </a:solidFill>
                          <a:hlinkClick r:id="rId3" tooltip="Matthew 5:10–12">
                            <a:extLst>
                              <a:ext uri="{A12FA001-AC4F-418D-AE19-62706E023703}">
                                <ahyp:hlinkClr xmlns:ahyp="http://schemas.microsoft.com/office/drawing/2018/hyperlinkcolor" val="tx"/>
                              </a:ext>
                            </a:extLst>
                          </a:hlinkClick>
                        </a:rPr>
                        <a:t>5:10–12</a:t>
                      </a:r>
                      <a:endParaRPr lang="en-US" sz="1400" dirty="0">
                        <a:solidFill>
                          <a:srgbClr val="FF0000"/>
                        </a:solidFill>
                      </a:endParaRPr>
                    </a:p>
                  </a:txBody>
                  <a:tcPr anchor="ctr"/>
                </a:tc>
                <a:extLst>
                  <a:ext uri="{0D108BD9-81ED-4DB2-BD59-A6C34878D82A}">
                    <a16:rowId xmlns:a16="http://schemas.microsoft.com/office/drawing/2014/main" val="10001"/>
                  </a:ext>
                </a:extLst>
              </a:tr>
              <a:tr h="624402">
                <a:tc>
                  <a:txBody>
                    <a:bodyPr/>
                    <a:lstStyle/>
                    <a:p>
                      <a:r>
                        <a:rPr lang="en-US" sz="1400">
                          <a:solidFill>
                            <a:srgbClr val="0070C0"/>
                          </a:solidFill>
                          <a:hlinkClick r:id="rId4" tooltip="James 1:4">
                            <a:extLst>
                              <a:ext uri="{A12FA001-AC4F-418D-AE19-62706E023703}">
                                <ahyp:hlinkClr xmlns:ahyp="http://schemas.microsoft.com/office/drawing/2018/hyperlinkcolor" val="tx"/>
                              </a:ext>
                            </a:extLst>
                          </a:hlinkClick>
                        </a:rPr>
                        <a:t>1:4</a:t>
                      </a:r>
                      <a:endParaRPr lang="en-US" sz="1400">
                        <a:solidFill>
                          <a:srgbClr val="0070C0"/>
                        </a:solidFill>
                      </a:endParaRPr>
                    </a:p>
                  </a:txBody>
                  <a:tcPr anchor="ctr"/>
                </a:tc>
                <a:tc>
                  <a:txBody>
                    <a:bodyPr/>
                    <a:lstStyle/>
                    <a:p>
                      <a:r>
                        <a:rPr lang="en-US" sz="1400"/>
                        <a:t>exhortation to be perfect</a:t>
                      </a:r>
                    </a:p>
                  </a:txBody>
                  <a:tcPr anchor="ctr"/>
                </a:tc>
                <a:tc>
                  <a:txBody>
                    <a:bodyPr/>
                    <a:lstStyle/>
                    <a:p>
                      <a:r>
                        <a:rPr lang="en-US" sz="1400" dirty="0">
                          <a:solidFill>
                            <a:srgbClr val="FF0000"/>
                          </a:solidFill>
                          <a:hlinkClick r:id="rId5" tooltip="Matthew 5:48">
                            <a:extLst>
                              <a:ext uri="{A12FA001-AC4F-418D-AE19-62706E023703}">
                                <ahyp:hlinkClr xmlns:ahyp="http://schemas.microsoft.com/office/drawing/2018/hyperlinkcolor" val="tx"/>
                              </a:ext>
                            </a:extLst>
                          </a:hlinkClick>
                        </a:rPr>
                        <a:t>5:48</a:t>
                      </a:r>
                      <a:endParaRPr lang="en-US" sz="1400" dirty="0">
                        <a:solidFill>
                          <a:srgbClr val="FF0000"/>
                        </a:solidFill>
                      </a:endParaRPr>
                    </a:p>
                  </a:txBody>
                  <a:tcPr anchor="ctr"/>
                </a:tc>
                <a:extLst>
                  <a:ext uri="{0D108BD9-81ED-4DB2-BD59-A6C34878D82A}">
                    <a16:rowId xmlns:a16="http://schemas.microsoft.com/office/drawing/2014/main" val="10002"/>
                  </a:ext>
                </a:extLst>
              </a:tr>
              <a:tr h="624402">
                <a:tc>
                  <a:txBody>
                    <a:bodyPr/>
                    <a:lstStyle/>
                    <a:p>
                      <a:r>
                        <a:rPr lang="en-US" sz="1400">
                          <a:solidFill>
                            <a:srgbClr val="0070C0"/>
                          </a:solidFill>
                          <a:hlinkClick r:id="rId6" tooltip="James 1:5">
                            <a:extLst>
                              <a:ext uri="{A12FA001-AC4F-418D-AE19-62706E023703}">
                                <ahyp:hlinkClr xmlns:ahyp="http://schemas.microsoft.com/office/drawing/2018/hyperlinkcolor" val="tx"/>
                              </a:ext>
                            </a:extLst>
                          </a:hlinkClick>
                        </a:rPr>
                        <a:t>1:5</a:t>
                      </a:r>
                      <a:endParaRPr lang="en-US" sz="1400">
                        <a:solidFill>
                          <a:srgbClr val="0070C0"/>
                        </a:solidFill>
                      </a:endParaRPr>
                    </a:p>
                  </a:txBody>
                  <a:tcPr anchor="ctr"/>
                </a:tc>
                <a:tc>
                  <a:txBody>
                    <a:bodyPr/>
                    <a:lstStyle/>
                    <a:p>
                      <a:r>
                        <a:rPr lang="en-US" sz="1400"/>
                        <a:t>asking God for good things</a:t>
                      </a:r>
                    </a:p>
                  </a:txBody>
                  <a:tcPr anchor="ctr"/>
                </a:tc>
                <a:tc>
                  <a:txBody>
                    <a:bodyPr/>
                    <a:lstStyle/>
                    <a:p>
                      <a:r>
                        <a:rPr lang="en-US" sz="1400" dirty="0">
                          <a:solidFill>
                            <a:srgbClr val="FF0000"/>
                          </a:solidFill>
                          <a:hlinkClick r:id="rId7" tooltip="Matthew 7:7–11">
                            <a:extLst>
                              <a:ext uri="{A12FA001-AC4F-418D-AE19-62706E023703}">
                                <ahyp:hlinkClr xmlns:ahyp="http://schemas.microsoft.com/office/drawing/2018/hyperlinkcolor" val="tx"/>
                              </a:ext>
                            </a:extLst>
                          </a:hlinkClick>
                        </a:rPr>
                        <a:t>7:7–11</a:t>
                      </a:r>
                      <a:endParaRPr lang="en-US" sz="1400" dirty="0">
                        <a:solidFill>
                          <a:srgbClr val="FF0000"/>
                        </a:solidFill>
                      </a:endParaRPr>
                    </a:p>
                  </a:txBody>
                  <a:tcPr anchor="ctr"/>
                </a:tc>
                <a:extLst>
                  <a:ext uri="{0D108BD9-81ED-4DB2-BD59-A6C34878D82A}">
                    <a16:rowId xmlns:a16="http://schemas.microsoft.com/office/drawing/2014/main" val="10003"/>
                  </a:ext>
                </a:extLst>
              </a:tr>
              <a:tr h="624402">
                <a:tc>
                  <a:txBody>
                    <a:bodyPr/>
                    <a:lstStyle/>
                    <a:p>
                      <a:r>
                        <a:rPr lang="en-US" sz="1400">
                          <a:solidFill>
                            <a:srgbClr val="0070C0"/>
                          </a:solidFill>
                          <a:hlinkClick r:id="rId8" tooltip="James 1:17">
                            <a:extLst>
                              <a:ext uri="{A12FA001-AC4F-418D-AE19-62706E023703}">
                                <ahyp:hlinkClr xmlns:ahyp="http://schemas.microsoft.com/office/drawing/2018/hyperlinkcolor" val="tx"/>
                              </a:ext>
                            </a:extLst>
                          </a:hlinkClick>
                        </a:rPr>
                        <a:t>1:17</a:t>
                      </a:r>
                      <a:endParaRPr lang="en-US" sz="1400">
                        <a:solidFill>
                          <a:srgbClr val="0070C0"/>
                        </a:solidFill>
                      </a:endParaRPr>
                    </a:p>
                  </a:txBody>
                  <a:tcPr anchor="ctr"/>
                </a:tc>
                <a:tc>
                  <a:txBody>
                    <a:bodyPr/>
                    <a:lstStyle/>
                    <a:p>
                      <a:r>
                        <a:rPr lang="en-US" sz="1400"/>
                        <a:t>God the giver of good</a:t>
                      </a:r>
                    </a:p>
                  </a:txBody>
                  <a:tcPr anchor="ctr"/>
                </a:tc>
                <a:tc>
                  <a:txBody>
                    <a:bodyPr/>
                    <a:lstStyle/>
                    <a:p>
                      <a:r>
                        <a:rPr lang="en-US" sz="1400" dirty="0">
                          <a:solidFill>
                            <a:srgbClr val="FF0000"/>
                          </a:solidFill>
                          <a:hlinkClick r:id="rId9" tooltip="Matthew 7:11">
                            <a:extLst>
                              <a:ext uri="{A12FA001-AC4F-418D-AE19-62706E023703}">
                                <ahyp:hlinkClr xmlns:ahyp="http://schemas.microsoft.com/office/drawing/2018/hyperlinkcolor" val="tx"/>
                              </a:ext>
                            </a:extLst>
                          </a:hlinkClick>
                        </a:rPr>
                        <a:t>7:11</a:t>
                      </a:r>
                      <a:endParaRPr lang="en-US" sz="1400" dirty="0">
                        <a:solidFill>
                          <a:srgbClr val="FF0000"/>
                        </a:solidFill>
                      </a:endParaRPr>
                    </a:p>
                  </a:txBody>
                  <a:tcPr anchor="ctr"/>
                </a:tc>
                <a:extLst>
                  <a:ext uri="{0D108BD9-81ED-4DB2-BD59-A6C34878D82A}">
                    <a16:rowId xmlns:a16="http://schemas.microsoft.com/office/drawing/2014/main" val="10004"/>
                  </a:ext>
                </a:extLst>
              </a:tr>
              <a:tr h="474255">
                <a:tc>
                  <a:txBody>
                    <a:bodyPr/>
                    <a:lstStyle/>
                    <a:p>
                      <a:r>
                        <a:rPr lang="en-US" sz="1400">
                          <a:solidFill>
                            <a:srgbClr val="0070C0"/>
                          </a:solidFill>
                          <a:hlinkClick r:id="rId10" tooltip="James 1:20">
                            <a:extLst>
                              <a:ext uri="{A12FA001-AC4F-418D-AE19-62706E023703}">
                                <ahyp:hlinkClr xmlns:ahyp="http://schemas.microsoft.com/office/drawing/2018/hyperlinkcolor" val="tx"/>
                              </a:ext>
                            </a:extLst>
                          </a:hlinkClick>
                        </a:rPr>
                        <a:t>1:20</a:t>
                      </a:r>
                      <a:endParaRPr lang="en-US" sz="1400">
                        <a:solidFill>
                          <a:srgbClr val="0070C0"/>
                        </a:solidFill>
                      </a:endParaRPr>
                    </a:p>
                  </a:txBody>
                  <a:tcPr anchor="ctr"/>
                </a:tc>
                <a:tc>
                  <a:txBody>
                    <a:bodyPr/>
                    <a:lstStyle/>
                    <a:p>
                      <a:r>
                        <a:rPr lang="en-US" sz="1400"/>
                        <a:t>against anger</a:t>
                      </a:r>
                    </a:p>
                  </a:txBody>
                  <a:tcPr anchor="ctr"/>
                </a:tc>
                <a:tc>
                  <a:txBody>
                    <a:bodyPr/>
                    <a:lstStyle/>
                    <a:p>
                      <a:r>
                        <a:rPr lang="en-US" sz="1400" dirty="0">
                          <a:solidFill>
                            <a:srgbClr val="FF0000"/>
                          </a:solidFill>
                          <a:hlinkClick r:id="rId11" tooltip="Matthew 5:22">
                            <a:extLst>
                              <a:ext uri="{A12FA001-AC4F-418D-AE19-62706E023703}">
                                <ahyp:hlinkClr xmlns:ahyp="http://schemas.microsoft.com/office/drawing/2018/hyperlinkcolor" val="tx"/>
                              </a:ext>
                            </a:extLst>
                          </a:hlinkClick>
                        </a:rPr>
                        <a:t>5:22</a:t>
                      </a:r>
                      <a:endParaRPr lang="en-US" sz="1400" dirty="0">
                        <a:solidFill>
                          <a:srgbClr val="FF0000"/>
                        </a:solidFill>
                      </a:endParaRPr>
                    </a:p>
                  </a:txBody>
                  <a:tcPr anchor="ctr"/>
                </a:tc>
                <a:extLst>
                  <a:ext uri="{0D108BD9-81ED-4DB2-BD59-A6C34878D82A}">
                    <a16:rowId xmlns:a16="http://schemas.microsoft.com/office/drawing/2014/main" val="10005"/>
                  </a:ext>
                </a:extLst>
              </a:tr>
              <a:tr h="892002">
                <a:tc>
                  <a:txBody>
                    <a:bodyPr/>
                    <a:lstStyle/>
                    <a:p>
                      <a:r>
                        <a:rPr lang="en-US" sz="1400" dirty="0">
                          <a:solidFill>
                            <a:srgbClr val="0070C0"/>
                          </a:solidFill>
                          <a:hlinkClick r:id="rId12" tooltip="James 1:22">
                            <a:extLst>
                              <a:ext uri="{A12FA001-AC4F-418D-AE19-62706E023703}">
                                <ahyp:hlinkClr xmlns:ahyp="http://schemas.microsoft.com/office/drawing/2018/hyperlinkcolor" val="tx"/>
                              </a:ext>
                            </a:extLst>
                          </a:hlinkClick>
                        </a:rPr>
                        <a:t>1:22</a:t>
                      </a:r>
                      <a:endParaRPr lang="en-US" sz="1400" dirty="0">
                        <a:solidFill>
                          <a:srgbClr val="0070C0"/>
                        </a:solidFill>
                      </a:endParaRPr>
                    </a:p>
                  </a:txBody>
                  <a:tcPr anchor="ctr"/>
                </a:tc>
                <a:tc>
                  <a:txBody>
                    <a:bodyPr/>
                    <a:lstStyle/>
                    <a:p>
                      <a:r>
                        <a:rPr lang="en-US" sz="1400"/>
                        <a:t>hearers and doers of the word</a:t>
                      </a:r>
                    </a:p>
                  </a:txBody>
                  <a:tcPr anchor="ctr"/>
                </a:tc>
                <a:tc>
                  <a:txBody>
                    <a:bodyPr/>
                    <a:lstStyle/>
                    <a:p>
                      <a:r>
                        <a:rPr lang="en-US" sz="1400" dirty="0">
                          <a:solidFill>
                            <a:srgbClr val="FF0000"/>
                          </a:solidFill>
                          <a:hlinkClick r:id="rId13" tooltip="Matthew 7:24–27">
                            <a:extLst>
                              <a:ext uri="{A12FA001-AC4F-418D-AE19-62706E023703}">
                                <ahyp:hlinkClr xmlns:ahyp="http://schemas.microsoft.com/office/drawing/2018/hyperlinkcolor" val="tx"/>
                              </a:ext>
                            </a:extLst>
                          </a:hlinkClick>
                        </a:rPr>
                        <a:t>7:24–27</a:t>
                      </a:r>
                      <a:endParaRPr lang="en-US" sz="1400" dirty="0">
                        <a:solidFill>
                          <a:srgbClr val="FF0000"/>
                        </a:solidFill>
                      </a:endParaRPr>
                    </a:p>
                  </a:txBody>
                  <a:tcPr anchor="ctr"/>
                </a:tc>
                <a:extLst>
                  <a:ext uri="{0D108BD9-81ED-4DB2-BD59-A6C34878D82A}">
                    <a16:rowId xmlns:a16="http://schemas.microsoft.com/office/drawing/2014/main" val="10006"/>
                  </a:ext>
                </a:extLst>
              </a:tr>
              <a:tr h="624402">
                <a:tc>
                  <a:txBody>
                    <a:bodyPr/>
                    <a:lstStyle/>
                    <a:p>
                      <a:r>
                        <a:rPr lang="en-US" sz="1400">
                          <a:solidFill>
                            <a:srgbClr val="0070C0"/>
                          </a:solidFill>
                          <a:hlinkClick r:id="rId14" tooltip="James 2:5">
                            <a:extLst>
                              <a:ext uri="{A12FA001-AC4F-418D-AE19-62706E023703}">
                                <ahyp:hlinkClr xmlns:ahyp="http://schemas.microsoft.com/office/drawing/2018/hyperlinkcolor" val="tx"/>
                              </a:ext>
                            </a:extLst>
                          </a:hlinkClick>
                        </a:rPr>
                        <a:t>2:5</a:t>
                      </a:r>
                      <a:endParaRPr lang="en-US" sz="1400">
                        <a:solidFill>
                          <a:srgbClr val="0070C0"/>
                        </a:solidFill>
                      </a:endParaRPr>
                    </a:p>
                  </a:txBody>
                  <a:tcPr anchor="ctr"/>
                </a:tc>
                <a:tc>
                  <a:txBody>
                    <a:bodyPr/>
                    <a:lstStyle/>
                    <a:p>
                      <a:r>
                        <a:rPr lang="en-US" sz="1400"/>
                        <a:t>poor inherit the kingdom</a:t>
                      </a:r>
                    </a:p>
                  </a:txBody>
                  <a:tcPr anchor="ctr"/>
                </a:tc>
                <a:tc>
                  <a:txBody>
                    <a:bodyPr/>
                    <a:lstStyle/>
                    <a:p>
                      <a:r>
                        <a:rPr lang="en-US" sz="1400" dirty="0">
                          <a:solidFill>
                            <a:srgbClr val="FF0000"/>
                          </a:solidFill>
                          <a:hlinkClick r:id="rId15" tooltip="Matthew 5:3; Matthew 5:5">
                            <a:extLst>
                              <a:ext uri="{A12FA001-AC4F-418D-AE19-62706E023703}">
                                <ahyp:hlinkClr xmlns:ahyp="http://schemas.microsoft.com/office/drawing/2018/hyperlinkcolor" val="tx"/>
                              </a:ext>
                            </a:extLst>
                          </a:hlinkClick>
                        </a:rPr>
                        <a:t>5:3, 5</a:t>
                      </a:r>
                      <a:endParaRPr lang="en-US" sz="1400" dirty="0">
                        <a:solidFill>
                          <a:srgbClr val="FF0000"/>
                        </a:solidFill>
                      </a:endParaRPr>
                    </a:p>
                  </a:txBody>
                  <a:tcPr anchor="ctr"/>
                </a:tc>
                <a:extLst>
                  <a:ext uri="{0D108BD9-81ED-4DB2-BD59-A6C34878D82A}">
                    <a16:rowId xmlns:a16="http://schemas.microsoft.com/office/drawing/2014/main" val="10007"/>
                  </a:ext>
                </a:extLst>
              </a:tr>
              <a:tr h="624402">
                <a:tc>
                  <a:txBody>
                    <a:bodyPr/>
                    <a:lstStyle/>
                    <a:p>
                      <a:r>
                        <a:rPr lang="en-US" sz="1400">
                          <a:solidFill>
                            <a:srgbClr val="0070C0"/>
                          </a:solidFill>
                          <a:hlinkClick r:id="rId16" tooltip="James 2:10">
                            <a:extLst>
                              <a:ext uri="{A12FA001-AC4F-418D-AE19-62706E023703}">
                                <ahyp:hlinkClr xmlns:ahyp="http://schemas.microsoft.com/office/drawing/2018/hyperlinkcolor" val="tx"/>
                              </a:ext>
                            </a:extLst>
                          </a:hlinkClick>
                        </a:rPr>
                        <a:t>2:10</a:t>
                      </a:r>
                      <a:endParaRPr lang="en-US" sz="1400">
                        <a:solidFill>
                          <a:srgbClr val="0070C0"/>
                        </a:solidFill>
                      </a:endParaRPr>
                    </a:p>
                  </a:txBody>
                  <a:tcPr anchor="ctr"/>
                </a:tc>
                <a:tc>
                  <a:txBody>
                    <a:bodyPr/>
                    <a:lstStyle/>
                    <a:p>
                      <a:r>
                        <a:rPr lang="en-US" sz="1400"/>
                        <a:t>keeping the whole law</a:t>
                      </a:r>
                    </a:p>
                  </a:txBody>
                  <a:tcPr anchor="ctr"/>
                </a:tc>
                <a:tc>
                  <a:txBody>
                    <a:bodyPr/>
                    <a:lstStyle/>
                    <a:p>
                      <a:r>
                        <a:rPr lang="en-US" sz="1400" dirty="0">
                          <a:solidFill>
                            <a:srgbClr val="FF0000"/>
                          </a:solidFill>
                          <a:hlinkClick r:id="rId17" tooltip="Matthew 5:19">
                            <a:extLst>
                              <a:ext uri="{A12FA001-AC4F-418D-AE19-62706E023703}">
                                <ahyp:hlinkClr xmlns:ahyp="http://schemas.microsoft.com/office/drawing/2018/hyperlinkcolor" val="tx"/>
                              </a:ext>
                            </a:extLst>
                          </a:hlinkClick>
                        </a:rPr>
                        <a:t>5:19</a:t>
                      </a:r>
                      <a:endParaRPr lang="en-US" sz="1400" dirty="0">
                        <a:solidFill>
                          <a:srgbClr val="FF0000"/>
                        </a:solidFill>
                      </a:endParaRPr>
                    </a:p>
                  </a:txBody>
                  <a:tcPr anchor="ctr"/>
                </a:tc>
                <a:extLst>
                  <a:ext uri="{0D108BD9-81ED-4DB2-BD59-A6C34878D82A}">
                    <a16:rowId xmlns:a16="http://schemas.microsoft.com/office/drawing/2014/main" val="10008"/>
                  </a:ext>
                </a:extLst>
              </a:tr>
              <a:tr h="624402">
                <a:tc>
                  <a:txBody>
                    <a:bodyPr/>
                    <a:lstStyle/>
                    <a:p>
                      <a:r>
                        <a:rPr lang="en-US" sz="1400" dirty="0">
                          <a:solidFill>
                            <a:srgbClr val="0070C0"/>
                          </a:solidFill>
                          <a:hlinkClick r:id="rId18" tooltip="James 2:13">
                            <a:extLst>
                              <a:ext uri="{A12FA001-AC4F-418D-AE19-62706E023703}">
                                <ahyp:hlinkClr xmlns:ahyp="http://schemas.microsoft.com/office/drawing/2018/hyperlinkcolor" val="tx"/>
                              </a:ext>
                            </a:extLst>
                          </a:hlinkClick>
                        </a:rPr>
                        <a:t>2:13</a:t>
                      </a:r>
                      <a:endParaRPr lang="en-US" sz="1400" dirty="0">
                        <a:solidFill>
                          <a:srgbClr val="0070C0"/>
                        </a:solidFill>
                      </a:endParaRPr>
                    </a:p>
                  </a:txBody>
                  <a:tcPr anchor="ctr"/>
                </a:tc>
                <a:tc>
                  <a:txBody>
                    <a:bodyPr/>
                    <a:lstStyle/>
                    <a:p>
                      <a:r>
                        <a:rPr lang="en-US" sz="1400"/>
                        <a:t>merciful receive mercy</a:t>
                      </a:r>
                    </a:p>
                  </a:txBody>
                  <a:tcPr anchor="ctr"/>
                </a:tc>
                <a:tc>
                  <a:txBody>
                    <a:bodyPr/>
                    <a:lstStyle/>
                    <a:p>
                      <a:r>
                        <a:rPr lang="en-US" sz="1400" dirty="0">
                          <a:solidFill>
                            <a:srgbClr val="FF0000"/>
                          </a:solidFill>
                          <a:hlinkClick r:id="rId19" tooltip="Matthew 5:7">
                            <a:extLst>
                              <a:ext uri="{A12FA001-AC4F-418D-AE19-62706E023703}">
                                <ahyp:hlinkClr xmlns:ahyp="http://schemas.microsoft.com/office/drawing/2018/hyperlinkcolor" val="tx"/>
                              </a:ext>
                            </a:extLst>
                          </a:hlinkClick>
                        </a:rPr>
                        <a:t>5:7</a:t>
                      </a:r>
                      <a:endParaRPr lang="en-US" sz="1400" dirty="0">
                        <a:solidFill>
                          <a:srgbClr val="FF0000"/>
                        </a:solidFill>
                      </a:endParaRPr>
                    </a:p>
                  </a:txBody>
                  <a:tcPr anchor="ctr"/>
                </a:tc>
                <a:extLst>
                  <a:ext uri="{0D108BD9-81ED-4DB2-BD59-A6C34878D82A}">
                    <a16:rowId xmlns:a16="http://schemas.microsoft.com/office/drawing/2014/main" val="1000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14599138"/>
              </p:ext>
            </p:extLst>
          </p:nvPr>
        </p:nvGraphicFramePr>
        <p:xfrm>
          <a:off x="5816844" y="500836"/>
          <a:ext cx="5979963" cy="6148911"/>
        </p:xfrm>
        <a:graphic>
          <a:graphicData uri="http://schemas.openxmlformats.org/drawingml/2006/table">
            <a:tbl>
              <a:tblPr firstRow="1" bandRow="1">
                <a:tableStyleId>{5C22544A-7EE6-4342-B048-85BDC9FD1C3A}</a:tableStyleId>
              </a:tblPr>
              <a:tblGrid>
                <a:gridCol w="1993321">
                  <a:extLst>
                    <a:ext uri="{9D8B030D-6E8A-4147-A177-3AD203B41FA5}">
                      <a16:colId xmlns:a16="http://schemas.microsoft.com/office/drawing/2014/main" val="20000"/>
                    </a:ext>
                  </a:extLst>
                </a:gridCol>
                <a:gridCol w="1993321">
                  <a:extLst>
                    <a:ext uri="{9D8B030D-6E8A-4147-A177-3AD203B41FA5}">
                      <a16:colId xmlns:a16="http://schemas.microsoft.com/office/drawing/2014/main" val="20001"/>
                    </a:ext>
                  </a:extLst>
                </a:gridCol>
                <a:gridCol w="1993321">
                  <a:extLst>
                    <a:ext uri="{9D8B030D-6E8A-4147-A177-3AD203B41FA5}">
                      <a16:colId xmlns:a16="http://schemas.microsoft.com/office/drawing/2014/main" val="20002"/>
                    </a:ext>
                  </a:extLst>
                </a:gridCol>
              </a:tblGrid>
              <a:tr h="316885">
                <a:tc>
                  <a:txBody>
                    <a:bodyPr/>
                    <a:lstStyle/>
                    <a:p>
                      <a:r>
                        <a:rPr lang="en-US" dirty="0"/>
                        <a:t>James</a:t>
                      </a:r>
                    </a:p>
                  </a:txBody>
                  <a:tcPr anchor="ctr"/>
                </a:tc>
                <a:tc>
                  <a:txBody>
                    <a:bodyPr/>
                    <a:lstStyle/>
                    <a:p>
                      <a:r>
                        <a:rPr lang="en-US" dirty="0"/>
                        <a:t>Teaching</a:t>
                      </a:r>
                    </a:p>
                  </a:txBody>
                  <a:tcPr anchor="ctr"/>
                </a:tc>
                <a:tc>
                  <a:txBody>
                    <a:bodyPr/>
                    <a:lstStyle/>
                    <a:p>
                      <a:r>
                        <a:rPr lang="en-US" dirty="0"/>
                        <a:t>Matthew</a:t>
                      </a:r>
                    </a:p>
                  </a:txBody>
                  <a:tcPr anchor="ctr"/>
                </a:tc>
                <a:extLst>
                  <a:ext uri="{0D108BD9-81ED-4DB2-BD59-A6C34878D82A}">
                    <a16:rowId xmlns:a16="http://schemas.microsoft.com/office/drawing/2014/main" val="10000"/>
                  </a:ext>
                </a:extLst>
              </a:tr>
              <a:tr h="554549">
                <a:tc>
                  <a:txBody>
                    <a:bodyPr/>
                    <a:lstStyle/>
                    <a:p>
                      <a:r>
                        <a:rPr lang="en-US" sz="1400" dirty="0">
                          <a:solidFill>
                            <a:srgbClr val="0070C0"/>
                          </a:solidFill>
                          <a:hlinkClick r:id="rId20" tooltip="James 3:12">
                            <a:extLst>
                              <a:ext uri="{A12FA001-AC4F-418D-AE19-62706E023703}">
                                <ahyp:hlinkClr xmlns:ahyp="http://schemas.microsoft.com/office/drawing/2018/hyperlinkcolor" val="tx"/>
                              </a:ext>
                            </a:extLst>
                          </a:hlinkClick>
                        </a:rPr>
                        <a:t>3:12</a:t>
                      </a:r>
                      <a:endParaRPr lang="en-US" sz="1400" dirty="0">
                        <a:solidFill>
                          <a:srgbClr val="0070C0"/>
                        </a:solidFill>
                      </a:endParaRPr>
                    </a:p>
                  </a:txBody>
                  <a:tcPr anchor="ctr"/>
                </a:tc>
                <a:tc>
                  <a:txBody>
                    <a:bodyPr/>
                    <a:lstStyle/>
                    <a:p>
                      <a:r>
                        <a:rPr lang="en-US" sz="1400"/>
                        <a:t>know them by their fruits</a:t>
                      </a:r>
                    </a:p>
                  </a:txBody>
                  <a:tcPr anchor="ctr"/>
                </a:tc>
                <a:tc>
                  <a:txBody>
                    <a:bodyPr/>
                    <a:lstStyle/>
                    <a:p>
                      <a:r>
                        <a:rPr lang="en-US" sz="1400" dirty="0">
                          <a:solidFill>
                            <a:srgbClr val="FF0000"/>
                          </a:solidFill>
                          <a:hlinkClick r:id="rId21" tooltip="Matthew 7:16">
                            <a:extLst>
                              <a:ext uri="{A12FA001-AC4F-418D-AE19-62706E023703}">
                                <ahyp:hlinkClr xmlns:ahyp="http://schemas.microsoft.com/office/drawing/2018/hyperlinkcolor" val="tx"/>
                              </a:ext>
                            </a:extLst>
                          </a:hlinkClick>
                        </a:rPr>
                        <a:t>7:16</a:t>
                      </a:r>
                      <a:endParaRPr lang="en-US" sz="1400" dirty="0">
                        <a:solidFill>
                          <a:srgbClr val="FF0000"/>
                        </a:solidFill>
                      </a:endParaRPr>
                    </a:p>
                  </a:txBody>
                  <a:tcPr anchor="ctr"/>
                </a:tc>
                <a:extLst>
                  <a:ext uri="{0D108BD9-81ED-4DB2-BD59-A6C34878D82A}">
                    <a16:rowId xmlns:a16="http://schemas.microsoft.com/office/drawing/2014/main" val="10001"/>
                  </a:ext>
                </a:extLst>
              </a:tr>
              <a:tr h="554549">
                <a:tc>
                  <a:txBody>
                    <a:bodyPr/>
                    <a:lstStyle/>
                    <a:p>
                      <a:r>
                        <a:rPr lang="en-US" sz="1400">
                          <a:solidFill>
                            <a:srgbClr val="0070C0"/>
                          </a:solidFill>
                          <a:hlinkClick r:id="rId22" tooltip="James 3:18">
                            <a:extLst>
                              <a:ext uri="{A12FA001-AC4F-418D-AE19-62706E023703}">
                                <ahyp:hlinkClr xmlns:ahyp="http://schemas.microsoft.com/office/drawing/2018/hyperlinkcolor" val="tx"/>
                              </a:ext>
                            </a:extLst>
                          </a:hlinkClick>
                        </a:rPr>
                        <a:t>3:18</a:t>
                      </a:r>
                      <a:endParaRPr lang="en-US" sz="1400">
                        <a:solidFill>
                          <a:srgbClr val="0070C0"/>
                        </a:solidFill>
                      </a:endParaRPr>
                    </a:p>
                  </a:txBody>
                  <a:tcPr anchor="ctr"/>
                </a:tc>
                <a:tc>
                  <a:txBody>
                    <a:bodyPr/>
                    <a:lstStyle/>
                    <a:p>
                      <a:r>
                        <a:rPr lang="en-US" sz="1400"/>
                        <a:t>blessings of peacemakers</a:t>
                      </a:r>
                    </a:p>
                  </a:txBody>
                  <a:tcPr anchor="ctr"/>
                </a:tc>
                <a:tc>
                  <a:txBody>
                    <a:bodyPr/>
                    <a:lstStyle/>
                    <a:p>
                      <a:r>
                        <a:rPr lang="en-US" sz="1400" dirty="0">
                          <a:solidFill>
                            <a:srgbClr val="FF0000"/>
                          </a:solidFill>
                          <a:hlinkClick r:id="rId23" tooltip="Matthew 5:9">
                            <a:extLst>
                              <a:ext uri="{A12FA001-AC4F-418D-AE19-62706E023703}">
                                <ahyp:hlinkClr xmlns:ahyp="http://schemas.microsoft.com/office/drawing/2018/hyperlinkcolor" val="tx"/>
                              </a:ext>
                            </a:extLst>
                          </a:hlinkClick>
                        </a:rPr>
                        <a:t>5:9</a:t>
                      </a:r>
                      <a:endParaRPr lang="en-US" sz="1400" dirty="0">
                        <a:solidFill>
                          <a:srgbClr val="FF0000"/>
                        </a:solidFill>
                      </a:endParaRPr>
                    </a:p>
                  </a:txBody>
                  <a:tcPr anchor="ctr"/>
                </a:tc>
                <a:extLst>
                  <a:ext uri="{0D108BD9-81ED-4DB2-BD59-A6C34878D82A}">
                    <a16:rowId xmlns:a16="http://schemas.microsoft.com/office/drawing/2014/main" val="10002"/>
                  </a:ext>
                </a:extLst>
              </a:tr>
              <a:tr h="554549">
                <a:tc>
                  <a:txBody>
                    <a:bodyPr/>
                    <a:lstStyle/>
                    <a:p>
                      <a:r>
                        <a:rPr lang="en-US" sz="1400">
                          <a:solidFill>
                            <a:srgbClr val="0070C0"/>
                          </a:solidFill>
                          <a:hlinkClick r:id="rId24" tooltip="James 4:2–3">
                            <a:extLst>
                              <a:ext uri="{A12FA001-AC4F-418D-AE19-62706E023703}">
                                <ahyp:hlinkClr xmlns:ahyp="http://schemas.microsoft.com/office/drawing/2018/hyperlinkcolor" val="tx"/>
                              </a:ext>
                            </a:extLst>
                          </a:hlinkClick>
                        </a:rPr>
                        <a:t>4:2–3</a:t>
                      </a:r>
                      <a:endParaRPr lang="en-US" sz="1400">
                        <a:solidFill>
                          <a:srgbClr val="0070C0"/>
                        </a:solidFill>
                      </a:endParaRPr>
                    </a:p>
                  </a:txBody>
                  <a:tcPr anchor="ctr"/>
                </a:tc>
                <a:tc>
                  <a:txBody>
                    <a:bodyPr/>
                    <a:lstStyle/>
                    <a:p>
                      <a:r>
                        <a:rPr lang="en-US" sz="1400"/>
                        <a:t>ask and you will receive</a:t>
                      </a:r>
                    </a:p>
                  </a:txBody>
                  <a:tcPr anchor="ctr"/>
                </a:tc>
                <a:tc>
                  <a:txBody>
                    <a:bodyPr/>
                    <a:lstStyle/>
                    <a:p>
                      <a:r>
                        <a:rPr lang="en-US" sz="1400" dirty="0">
                          <a:solidFill>
                            <a:srgbClr val="FF0000"/>
                          </a:solidFill>
                          <a:hlinkClick r:id="rId25" tooltip="Matthew 7:7–8">
                            <a:extLst>
                              <a:ext uri="{A12FA001-AC4F-418D-AE19-62706E023703}">
                                <ahyp:hlinkClr xmlns:ahyp="http://schemas.microsoft.com/office/drawing/2018/hyperlinkcolor" val="tx"/>
                              </a:ext>
                            </a:extLst>
                          </a:hlinkClick>
                        </a:rPr>
                        <a:t>7:7–8</a:t>
                      </a:r>
                      <a:endParaRPr lang="en-US" sz="1400" dirty="0">
                        <a:solidFill>
                          <a:srgbClr val="FF0000"/>
                        </a:solidFill>
                      </a:endParaRPr>
                    </a:p>
                  </a:txBody>
                  <a:tcPr anchor="ctr"/>
                </a:tc>
                <a:extLst>
                  <a:ext uri="{0D108BD9-81ED-4DB2-BD59-A6C34878D82A}">
                    <a16:rowId xmlns:a16="http://schemas.microsoft.com/office/drawing/2014/main" val="10003"/>
                  </a:ext>
                </a:extLst>
              </a:tr>
              <a:tr h="792212">
                <a:tc>
                  <a:txBody>
                    <a:bodyPr/>
                    <a:lstStyle/>
                    <a:p>
                      <a:r>
                        <a:rPr lang="en-US" sz="1400" dirty="0">
                          <a:solidFill>
                            <a:srgbClr val="0070C0"/>
                          </a:solidFill>
                          <a:hlinkClick r:id="rId26" tooltip="James 4:4">
                            <a:extLst>
                              <a:ext uri="{A12FA001-AC4F-418D-AE19-62706E023703}">
                                <ahyp:hlinkClr xmlns:ahyp="http://schemas.microsoft.com/office/drawing/2018/hyperlinkcolor" val="tx"/>
                              </a:ext>
                            </a:extLst>
                          </a:hlinkClick>
                        </a:rPr>
                        <a:t>4:4</a:t>
                      </a:r>
                      <a:endParaRPr lang="en-US" sz="1400" dirty="0">
                        <a:solidFill>
                          <a:srgbClr val="0070C0"/>
                        </a:solidFill>
                      </a:endParaRPr>
                    </a:p>
                  </a:txBody>
                  <a:tcPr anchor="ctr"/>
                </a:tc>
                <a:tc>
                  <a:txBody>
                    <a:bodyPr/>
                    <a:lstStyle/>
                    <a:p>
                      <a:r>
                        <a:rPr lang="en-US" sz="1400" dirty="0"/>
                        <a:t>serving God vs. friendship with the world</a:t>
                      </a:r>
                    </a:p>
                  </a:txBody>
                  <a:tcPr anchor="ctr"/>
                </a:tc>
                <a:tc>
                  <a:txBody>
                    <a:bodyPr/>
                    <a:lstStyle/>
                    <a:p>
                      <a:r>
                        <a:rPr lang="en-US" sz="1400" dirty="0">
                          <a:solidFill>
                            <a:srgbClr val="FF0000"/>
                          </a:solidFill>
                          <a:hlinkClick r:id="rId27" tooltip="Matthew 6:24">
                            <a:extLst>
                              <a:ext uri="{A12FA001-AC4F-418D-AE19-62706E023703}">
                                <ahyp:hlinkClr xmlns:ahyp="http://schemas.microsoft.com/office/drawing/2018/hyperlinkcolor" val="tx"/>
                              </a:ext>
                            </a:extLst>
                          </a:hlinkClick>
                        </a:rPr>
                        <a:t>6:24</a:t>
                      </a:r>
                      <a:endParaRPr lang="en-US" sz="1400" dirty="0">
                        <a:solidFill>
                          <a:srgbClr val="FF0000"/>
                        </a:solidFill>
                      </a:endParaRPr>
                    </a:p>
                  </a:txBody>
                  <a:tcPr anchor="ctr"/>
                </a:tc>
                <a:extLst>
                  <a:ext uri="{0D108BD9-81ED-4DB2-BD59-A6C34878D82A}">
                    <a16:rowId xmlns:a16="http://schemas.microsoft.com/office/drawing/2014/main" val="10004"/>
                  </a:ext>
                </a:extLst>
              </a:tr>
              <a:tr h="554549">
                <a:tc>
                  <a:txBody>
                    <a:bodyPr/>
                    <a:lstStyle/>
                    <a:p>
                      <a:r>
                        <a:rPr lang="en-US" sz="1400">
                          <a:solidFill>
                            <a:srgbClr val="0070C0"/>
                          </a:solidFill>
                          <a:hlinkClick r:id="rId28" tooltip="James 4:9–10">
                            <a:extLst>
                              <a:ext uri="{A12FA001-AC4F-418D-AE19-62706E023703}">
                                <ahyp:hlinkClr xmlns:ahyp="http://schemas.microsoft.com/office/drawing/2018/hyperlinkcolor" val="tx"/>
                              </a:ext>
                            </a:extLst>
                          </a:hlinkClick>
                        </a:rPr>
                        <a:t>4:9–10</a:t>
                      </a:r>
                      <a:endParaRPr lang="en-US" sz="1400">
                        <a:solidFill>
                          <a:srgbClr val="0070C0"/>
                        </a:solidFill>
                      </a:endParaRPr>
                    </a:p>
                  </a:txBody>
                  <a:tcPr anchor="ctr"/>
                </a:tc>
                <a:tc>
                  <a:txBody>
                    <a:bodyPr/>
                    <a:lstStyle/>
                    <a:p>
                      <a:r>
                        <a:rPr lang="en-US" sz="1400"/>
                        <a:t>consolation for mourners</a:t>
                      </a:r>
                    </a:p>
                  </a:txBody>
                  <a:tcPr anchor="ctr"/>
                </a:tc>
                <a:tc>
                  <a:txBody>
                    <a:bodyPr/>
                    <a:lstStyle/>
                    <a:p>
                      <a:r>
                        <a:rPr lang="en-US" sz="1400" dirty="0">
                          <a:solidFill>
                            <a:srgbClr val="FF0000"/>
                          </a:solidFill>
                          <a:hlinkClick r:id="rId29" tooltip="Matthew 5:4">
                            <a:extLst>
                              <a:ext uri="{A12FA001-AC4F-418D-AE19-62706E023703}">
                                <ahyp:hlinkClr xmlns:ahyp="http://schemas.microsoft.com/office/drawing/2018/hyperlinkcolor" val="tx"/>
                              </a:ext>
                            </a:extLst>
                          </a:hlinkClick>
                        </a:rPr>
                        <a:t>5:4</a:t>
                      </a:r>
                      <a:endParaRPr lang="en-US" sz="1400" dirty="0">
                        <a:solidFill>
                          <a:srgbClr val="FF0000"/>
                        </a:solidFill>
                      </a:endParaRPr>
                    </a:p>
                  </a:txBody>
                  <a:tcPr anchor="ctr"/>
                </a:tc>
                <a:extLst>
                  <a:ext uri="{0D108BD9-81ED-4DB2-BD59-A6C34878D82A}">
                    <a16:rowId xmlns:a16="http://schemas.microsoft.com/office/drawing/2014/main" val="10005"/>
                  </a:ext>
                </a:extLst>
              </a:tr>
              <a:tr h="554549">
                <a:tc>
                  <a:txBody>
                    <a:bodyPr/>
                    <a:lstStyle/>
                    <a:p>
                      <a:r>
                        <a:rPr lang="en-US" sz="1400">
                          <a:solidFill>
                            <a:srgbClr val="0070C0"/>
                          </a:solidFill>
                          <a:hlinkClick r:id="rId30" tooltip="James 4:11–12">
                            <a:extLst>
                              <a:ext uri="{A12FA001-AC4F-418D-AE19-62706E023703}">
                                <ahyp:hlinkClr xmlns:ahyp="http://schemas.microsoft.com/office/drawing/2018/hyperlinkcolor" val="tx"/>
                              </a:ext>
                            </a:extLst>
                          </a:hlinkClick>
                        </a:rPr>
                        <a:t>4:11–12</a:t>
                      </a:r>
                      <a:endParaRPr lang="en-US" sz="1400">
                        <a:solidFill>
                          <a:srgbClr val="0070C0"/>
                        </a:solidFill>
                      </a:endParaRPr>
                    </a:p>
                  </a:txBody>
                  <a:tcPr anchor="ctr"/>
                </a:tc>
                <a:tc>
                  <a:txBody>
                    <a:bodyPr/>
                    <a:lstStyle/>
                    <a:p>
                      <a:r>
                        <a:rPr lang="en-US" sz="1400"/>
                        <a:t>against judging others</a:t>
                      </a:r>
                    </a:p>
                  </a:txBody>
                  <a:tcPr anchor="ctr"/>
                </a:tc>
                <a:tc>
                  <a:txBody>
                    <a:bodyPr/>
                    <a:lstStyle/>
                    <a:p>
                      <a:r>
                        <a:rPr lang="en-US" sz="1400" dirty="0">
                          <a:solidFill>
                            <a:srgbClr val="FF0000"/>
                          </a:solidFill>
                          <a:hlinkClick r:id="rId31" tooltip="Matthew 7:1–5">
                            <a:extLst>
                              <a:ext uri="{A12FA001-AC4F-418D-AE19-62706E023703}">
                                <ahyp:hlinkClr xmlns:ahyp="http://schemas.microsoft.com/office/drawing/2018/hyperlinkcolor" val="tx"/>
                              </a:ext>
                            </a:extLst>
                          </a:hlinkClick>
                        </a:rPr>
                        <a:t>7:1–5</a:t>
                      </a:r>
                      <a:endParaRPr lang="en-US" sz="1400" dirty="0">
                        <a:solidFill>
                          <a:srgbClr val="FF0000"/>
                        </a:solidFill>
                      </a:endParaRPr>
                    </a:p>
                  </a:txBody>
                  <a:tcPr anchor="ctr"/>
                </a:tc>
                <a:extLst>
                  <a:ext uri="{0D108BD9-81ED-4DB2-BD59-A6C34878D82A}">
                    <a16:rowId xmlns:a16="http://schemas.microsoft.com/office/drawing/2014/main" val="10006"/>
                  </a:ext>
                </a:extLst>
              </a:tr>
              <a:tr h="316885">
                <a:tc>
                  <a:txBody>
                    <a:bodyPr/>
                    <a:lstStyle/>
                    <a:p>
                      <a:r>
                        <a:rPr lang="en-US" sz="1400">
                          <a:solidFill>
                            <a:srgbClr val="0070C0"/>
                          </a:solidFill>
                          <a:hlinkClick r:id="rId32" tooltip="James 4:13–14">
                            <a:extLst>
                              <a:ext uri="{A12FA001-AC4F-418D-AE19-62706E023703}">
                                <ahyp:hlinkClr xmlns:ahyp="http://schemas.microsoft.com/office/drawing/2018/hyperlinkcolor" val="tx"/>
                              </a:ext>
                            </a:extLst>
                          </a:hlinkClick>
                        </a:rPr>
                        <a:t>4:13–14</a:t>
                      </a:r>
                      <a:endParaRPr lang="en-US" sz="1400">
                        <a:solidFill>
                          <a:srgbClr val="0070C0"/>
                        </a:solidFill>
                      </a:endParaRPr>
                    </a:p>
                  </a:txBody>
                  <a:tcPr anchor="ctr"/>
                </a:tc>
                <a:tc>
                  <a:txBody>
                    <a:bodyPr/>
                    <a:lstStyle/>
                    <a:p>
                      <a:r>
                        <a:rPr lang="en-US" sz="1400"/>
                        <a:t>living for today</a:t>
                      </a:r>
                    </a:p>
                  </a:txBody>
                  <a:tcPr anchor="ctr"/>
                </a:tc>
                <a:tc>
                  <a:txBody>
                    <a:bodyPr/>
                    <a:lstStyle/>
                    <a:p>
                      <a:r>
                        <a:rPr lang="en-US" sz="1400" dirty="0">
                          <a:solidFill>
                            <a:srgbClr val="FF0000"/>
                          </a:solidFill>
                          <a:hlinkClick r:id="rId33" tooltip="Matthew 6:34">
                            <a:extLst>
                              <a:ext uri="{A12FA001-AC4F-418D-AE19-62706E023703}">
                                <ahyp:hlinkClr xmlns:ahyp="http://schemas.microsoft.com/office/drawing/2018/hyperlinkcolor" val="tx"/>
                              </a:ext>
                            </a:extLst>
                          </a:hlinkClick>
                        </a:rPr>
                        <a:t>6:34</a:t>
                      </a:r>
                      <a:endParaRPr lang="en-US" sz="1400" dirty="0">
                        <a:solidFill>
                          <a:srgbClr val="FF0000"/>
                        </a:solidFill>
                      </a:endParaRPr>
                    </a:p>
                  </a:txBody>
                  <a:tcPr anchor="ctr"/>
                </a:tc>
                <a:extLst>
                  <a:ext uri="{0D108BD9-81ED-4DB2-BD59-A6C34878D82A}">
                    <a16:rowId xmlns:a16="http://schemas.microsoft.com/office/drawing/2014/main" val="10007"/>
                  </a:ext>
                </a:extLst>
              </a:tr>
              <a:tr h="792212">
                <a:tc>
                  <a:txBody>
                    <a:bodyPr/>
                    <a:lstStyle/>
                    <a:p>
                      <a:r>
                        <a:rPr lang="en-US" sz="1400">
                          <a:solidFill>
                            <a:srgbClr val="0070C0"/>
                          </a:solidFill>
                          <a:hlinkClick r:id="rId34" tooltip="James 5:2–5">
                            <a:extLst>
                              <a:ext uri="{A12FA001-AC4F-418D-AE19-62706E023703}">
                                <ahyp:hlinkClr xmlns:ahyp="http://schemas.microsoft.com/office/drawing/2018/hyperlinkcolor" val="tx"/>
                              </a:ext>
                            </a:extLst>
                          </a:hlinkClick>
                        </a:rPr>
                        <a:t>5:2–5</a:t>
                      </a:r>
                      <a:endParaRPr lang="en-US" sz="1400">
                        <a:solidFill>
                          <a:srgbClr val="0070C0"/>
                        </a:solidFill>
                      </a:endParaRPr>
                    </a:p>
                  </a:txBody>
                  <a:tcPr anchor="ctr"/>
                </a:tc>
                <a:tc>
                  <a:txBody>
                    <a:bodyPr/>
                    <a:lstStyle/>
                    <a:p>
                      <a:r>
                        <a:rPr lang="en-US" sz="1400"/>
                        <a:t>moth and rust spoiling earthly treasures</a:t>
                      </a:r>
                    </a:p>
                  </a:txBody>
                  <a:tcPr anchor="ctr"/>
                </a:tc>
                <a:tc>
                  <a:txBody>
                    <a:bodyPr/>
                    <a:lstStyle/>
                    <a:p>
                      <a:r>
                        <a:rPr lang="en-US" sz="1400" dirty="0">
                          <a:solidFill>
                            <a:srgbClr val="FF0000"/>
                          </a:solidFill>
                          <a:hlinkClick r:id="rId35" tooltip="Matthew 6:19">
                            <a:extLst>
                              <a:ext uri="{A12FA001-AC4F-418D-AE19-62706E023703}">
                                <ahyp:hlinkClr xmlns:ahyp="http://schemas.microsoft.com/office/drawing/2018/hyperlinkcolor" val="tx"/>
                              </a:ext>
                            </a:extLst>
                          </a:hlinkClick>
                        </a:rPr>
                        <a:t>6:19</a:t>
                      </a:r>
                      <a:endParaRPr lang="en-US" sz="1400" dirty="0">
                        <a:solidFill>
                          <a:srgbClr val="FF0000"/>
                        </a:solidFill>
                      </a:endParaRPr>
                    </a:p>
                  </a:txBody>
                  <a:tcPr anchor="ctr"/>
                </a:tc>
                <a:extLst>
                  <a:ext uri="{0D108BD9-81ED-4DB2-BD59-A6C34878D82A}">
                    <a16:rowId xmlns:a16="http://schemas.microsoft.com/office/drawing/2014/main" val="10008"/>
                  </a:ext>
                </a:extLst>
              </a:tr>
              <a:tr h="792212">
                <a:tc>
                  <a:txBody>
                    <a:bodyPr/>
                    <a:lstStyle/>
                    <a:p>
                      <a:r>
                        <a:rPr lang="en-US" sz="1400" dirty="0">
                          <a:solidFill>
                            <a:srgbClr val="0070C0"/>
                          </a:solidFill>
                          <a:hlinkClick r:id="rId36" tooltip="James 5:10">
                            <a:extLst>
                              <a:ext uri="{A12FA001-AC4F-418D-AE19-62706E023703}">
                                <ahyp:hlinkClr xmlns:ahyp="http://schemas.microsoft.com/office/drawing/2018/hyperlinkcolor" val="tx"/>
                              </a:ext>
                            </a:extLst>
                          </a:hlinkClick>
                        </a:rPr>
                        <a:t>5:10</a:t>
                      </a:r>
                      <a:endParaRPr lang="en-US" sz="1400" dirty="0">
                        <a:solidFill>
                          <a:srgbClr val="0070C0"/>
                        </a:solidFill>
                      </a:endParaRPr>
                    </a:p>
                  </a:txBody>
                  <a:tcPr anchor="ctr"/>
                </a:tc>
                <a:tc>
                  <a:txBody>
                    <a:bodyPr/>
                    <a:lstStyle/>
                    <a:p>
                      <a:r>
                        <a:rPr lang="en-US" sz="1400" dirty="0"/>
                        <a:t>prophets as examples and patterns</a:t>
                      </a:r>
                    </a:p>
                  </a:txBody>
                  <a:tcPr anchor="ctr"/>
                </a:tc>
                <a:tc>
                  <a:txBody>
                    <a:bodyPr/>
                    <a:lstStyle/>
                    <a:p>
                      <a:r>
                        <a:rPr lang="en-US" sz="1400" dirty="0">
                          <a:solidFill>
                            <a:srgbClr val="FF0000"/>
                          </a:solidFill>
                          <a:hlinkClick r:id="rId37" tooltip="Matthew 5:12">
                            <a:extLst>
                              <a:ext uri="{A12FA001-AC4F-418D-AE19-62706E023703}">
                                <ahyp:hlinkClr xmlns:ahyp="http://schemas.microsoft.com/office/drawing/2018/hyperlinkcolor" val="tx"/>
                              </a:ext>
                            </a:extLst>
                          </a:hlinkClick>
                        </a:rPr>
                        <a:t>5:12</a:t>
                      </a:r>
                      <a:endParaRPr lang="en-US" sz="1400" dirty="0">
                        <a:solidFill>
                          <a:srgbClr val="FF0000"/>
                        </a:solidFill>
                      </a:endParaRPr>
                    </a:p>
                  </a:txBody>
                  <a:tcPr anchor="ctr"/>
                </a:tc>
                <a:extLst>
                  <a:ext uri="{0D108BD9-81ED-4DB2-BD59-A6C34878D82A}">
                    <a16:rowId xmlns:a16="http://schemas.microsoft.com/office/drawing/2014/main" val="10009"/>
                  </a:ext>
                </a:extLst>
              </a:tr>
              <a:tr h="316885">
                <a:tc>
                  <a:txBody>
                    <a:bodyPr/>
                    <a:lstStyle/>
                    <a:p>
                      <a:r>
                        <a:rPr lang="en-US" sz="1400" dirty="0">
                          <a:solidFill>
                            <a:srgbClr val="0070C0"/>
                          </a:solidFill>
                          <a:hlinkClick r:id="rId38" tooltip="James 5:12">
                            <a:extLst>
                              <a:ext uri="{A12FA001-AC4F-418D-AE19-62706E023703}">
                                <ahyp:hlinkClr xmlns:ahyp="http://schemas.microsoft.com/office/drawing/2018/hyperlinkcolor" val="tx"/>
                              </a:ext>
                            </a:extLst>
                          </a:hlinkClick>
                        </a:rPr>
                        <a:t>5:12</a:t>
                      </a:r>
                      <a:endParaRPr lang="en-US" sz="1400" dirty="0">
                        <a:solidFill>
                          <a:srgbClr val="0070C0"/>
                        </a:solidFill>
                      </a:endParaRPr>
                    </a:p>
                  </a:txBody>
                  <a:tcPr anchor="ctr"/>
                </a:tc>
                <a:tc>
                  <a:txBody>
                    <a:bodyPr/>
                    <a:lstStyle/>
                    <a:p>
                      <a:r>
                        <a:rPr lang="en-US" sz="1400" dirty="0"/>
                        <a:t>against oaths</a:t>
                      </a:r>
                    </a:p>
                  </a:txBody>
                  <a:tcPr anchor="ctr"/>
                </a:tc>
                <a:tc>
                  <a:txBody>
                    <a:bodyPr/>
                    <a:lstStyle/>
                    <a:p>
                      <a:r>
                        <a:rPr lang="en-US" sz="1400" dirty="0">
                          <a:solidFill>
                            <a:srgbClr val="FF0000"/>
                          </a:solidFill>
                          <a:hlinkClick r:id="rId39" tooltip="Matthew 5:33–37">
                            <a:extLst>
                              <a:ext uri="{A12FA001-AC4F-418D-AE19-62706E023703}">
                                <ahyp:hlinkClr xmlns:ahyp="http://schemas.microsoft.com/office/drawing/2018/hyperlinkcolor" val="tx"/>
                              </a:ext>
                            </a:extLst>
                          </a:hlinkClick>
                        </a:rPr>
                        <a:t>5:33–37</a:t>
                      </a:r>
                      <a:endParaRPr lang="en-US" sz="1400" dirty="0">
                        <a:solidFill>
                          <a:srgbClr val="FF0000"/>
                        </a:solidFill>
                      </a:endParaRPr>
                    </a:p>
                  </a:txBody>
                  <a:tcPr anchor="ctr"/>
                </a:tc>
                <a:extLst>
                  <a:ext uri="{0D108BD9-81ED-4DB2-BD59-A6C34878D82A}">
                    <a16:rowId xmlns:a16="http://schemas.microsoft.com/office/drawing/2014/main" val="10010"/>
                  </a:ext>
                </a:extLst>
              </a:tr>
            </a:tbl>
          </a:graphicData>
        </a:graphic>
      </p:graphicFrame>
      <p:sp>
        <p:nvSpPr>
          <p:cNvPr id="8" name="TextBox 7"/>
          <p:cNvSpPr txBox="1"/>
          <p:nvPr/>
        </p:nvSpPr>
        <p:spPr>
          <a:xfrm>
            <a:off x="1858297" y="0"/>
            <a:ext cx="8980098" cy="461665"/>
          </a:xfrm>
          <a:prstGeom prst="rect">
            <a:avLst/>
          </a:prstGeom>
          <a:noFill/>
        </p:spPr>
        <p:txBody>
          <a:bodyPr wrap="square" rtlCol="0">
            <a:spAutoFit/>
          </a:bodyPr>
          <a:lstStyle/>
          <a:p>
            <a:r>
              <a:rPr lang="en-US" sz="2400" b="1" u="sng" dirty="0"/>
              <a:t>Parallels between James and Jesus Sermon on the Mount</a:t>
            </a:r>
          </a:p>
        </p:txBody>
      </p:sp>
    </p:spTree>
    <p:extLst>
      <p:ext uri="{BB962C8B-B14F-4D97-AF65-F5344CB8AC3E}">
        <p14:creationId xmlns:p14="http://schemas.microsoft.com/office/powerpoint/2010/main" val="3051151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aith Without Works — Clarity Ministries"/>
          <p:cNvPicPr>
            <a:picLocks noChangeAspect="1" noChangeArrowheads="1"/>
          </p:cNvPicPr>
          <p:nvPr/>
        </p:nvPicPr>
        <p:blipFill>
          <a:blip r:embed="rId2"/>
          <a:srcRect l="38560" r="3011"/>
          <a:stretch/>
        </p:blipFill>
        <p:spPr bwMode="auto">
          <a:xfrm>
            <a:off x="-2" y="10"/>
            <a:ext cx="6094407" cy="6857990"/>
          </a:xfrm>
          <a:prstGeom prst="rect">
            <a:avLst/>
          </a:prstGeom>
          <a:noFill/>
        </p:spPr>
      </p:pic>
      <p:sp>
        <p:nvSpPr>
          <p:cNvPr id="4" name="TextBox 3">
            <a:extLst>
              <a:ext uri="{FF2B5EF4-FFF2-40B4-BE49-F238E27FC236}">
                <a16:creationId xmlns:a16="http://schemas.microsoft.com/office/drawing/2014/main" id="{4D2F46AE-5F18-9395-8660-32A81CEF6D07}"/>
              </a:ext>
            </a:extLst>
          </p:cNvPr>
          <p:cNvSpPr txBox="1"/>
          <p:nvPr/>
        </p:nvSpPr>
        <p:spPr>
          <a:xfrm>
            <a:off x="6148201" y="1213148"/>
            <a:ext cx="5894329" cy="3809999"/>
          </a:xfrm>
          <a:prstGeom prst="rect">
            <a:avLst/>
          </a:prstGeom>
        </p:spPr>
        <p:txBody>
          <a:bodyPr vert="horz" lIns="91440" tIns="45720" rIns="91440" bIns="45720" rtlCol="0">
            <a:normAutofit lnSpcReduction="10000"/>
          </a:bodyPr>
          <a:lstStyle/>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James is not writing about how to become a Christian</a:t>
            </a:r>
          </a:p>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but </a:t>
            </a:r>
          </a:p>
          <a:p>
            <a:pPr algn="ctr">
              <a:spcBef>
                <a:spcPts val="1000"/>
              </a:spcBef>
              <a:buClr>
                <a:schemeClr val="bg2">
                  <a:lumMod val="40000"/>
                  <a:lumOff val="60000"/>
                </a:schemeClr>
              </a:buClr>
              <a:buSzPct val="80000"/>
            </a:pPr>
            <a:r>
              <a:rPr lang="en-US" sz="4000" dirty="0">
                <a:effectLst/>
                <a:latin typeface="Arial Black" pitchFamily="34" charset="0"/>
                <a:ea typeface="+mj-ea"/>
                <a:cs typeface="+mj-cs"/>
              </a:rPr>
              <a:t>how to act like a Christian</a:t>
            </a:r>
            <a:r>
              <a:rPr lang="en-US" sz="2800" dirty="0">
                <a:effectLst/>
                <a:latin typeface="+mj-lt"/>
                <a:ea typeface="+mj-ea"/>
                <a:cs typeface="+mj-cs"/>
              </a:rPr>
              <a:t>.</a:t>
            </a:r>
          </a:p>
        </p:txBody>
      </p:sp>
    </p:spTree>
    <p:extLst>
      <p:ext uri="{BB962C8B-B14F-4D97-AF65-F5344CB8AC3E}">
        <p14:creationId xmlns:p14="http://schemas.microsoft.com/office/powerpoint/2010/main" val="518710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5607" y="948905"/>
            <a:ext cx="9773728" cy="5632311"/>
          </a:xfrm>
          <a:prstGeom prst="rect">
            <a:avLst/>
          </a:prstGeom>
        </p:spPr>
        <p:txBody>
          <a:bodyPr wrap="square">
            <a:spAutoFit/>
          </a:bodyPr>
          <a:lstStyle/>
          <a:p>
            <a:r>
              <a:rPr lang="en-US" sz="2000" dirty="0"/>
              <a:t>See what kind of love the Father has given to us, that we should be called children of God; and so we are. The reason why the world does not know us is that it did not know him.</a:t>
            </a:r>
            <a:r>
              <a:rPr lang="en-US" sz="2000" baseline="30000" dirty="0"/>
              <a:t>2 </a:t>
            </a:r>
            <a:r>
              <a:rPr lang="en-US" sz="2000" dirty="0"/>
              <a:t>Beloved, we are God's children now, and what we will be has not yet appeared; but we know that when he appears</a:t>
            </a:r>
            <a:r>
              <a:rPr lang="en-US" sz="2000" baseline="30000" dirty="0"/>
              <a:t>[</a:t>
            </a:r>
            <a:r>
              <a:rPr lang="en-US" sz="2000" u="sng" baseline="30000" dirty="0">
                <a:hlinkClick r:id="rId2" tooltip="See footnote a"/>
              </a:rPr>
              <a:t>a</a:t>
            </a:r>
            <a:r>
              <a:rPr lang="en-US" sz="2000" baseline="30000" dirty="0"/>
              <a:t>]</a:t>
            </a:r>
            <a:r>
              <a:rPr lang="en-US" sz="2000" dirty="0"/>
              <a:t> we shall be like him, because we shall see him as he is.</a:t>
            </a:r>
            <a:r>
              <a:rPr lang="en-US" sz="2000" baseline="30000" dirty="0"/>
              <a:t>3 </a:t>
            </a:r>
            <a:r>
              <a:rPr lang="en-US" sz="2000" b="1" dirty="0">
                <a:solidFill>
                  <a:srgbClr val="FFFF00"/>
                </a:solidFill>
              </a:rPr>
              <a:t>And everyone who thus hopes in him purifies himself </a:t>
            </a:r>
            <a:r>
              <a:rPr lang="en-US" sz="2000" dirty="0"/>
              <a:t>as he is pure.</a:t>
            </a:r>
          </a:p>
          <a:p>
            <a:r>
              <a:rPr lang="en-ZA" sz="2000" baseline="30000" dirty="0"/>
              <a:t>4 </a:t>
            </a:r>
            <a:r>
              <a:rPr lang="en-ZA" sz="2000" dirty="0"/>
              <a:t>Everyone who makes a practice of sinning also practices lawlessness; sin is lawlessness.</a:t>
            </a:r>
            <a:r>
              <a:rPr lang="en-ZA" sz="2000" baseline="30000" dirty="0"/>
              <a:t>5 </a:t>
            </a:r>
            <a:r>
              <a:rPr lang="en-ZA" sz="2000" dirty="0"/>
              <a:t>You know that he appeared in order to take away sins, and in him there is no sin.</a:t>
            </a:r>
            <a:r>
              <a:rPr lang="en-ZA" sz="2000" baseline="30000" dirty="0"/>
              <a:t>6</a:t>
            </a:r>
            <a:r>
              <a:rPr lang="en-ZA" sz="2000" b="1" baseline="30000" dirty="0">
                <a:solidFill>
                  <a:srgbClr val="FFFF00"/>
                </a:solidFill>
              </a:rPr>
              <a:t> </a:t>
            </a:r>
            <a:r>
              <a:rPr lang="en-ZA" sz="2000" b="1" dirty="0">
                <a:solidFill>
                  <a:srgbClr val="FFFF00"/>
                </a:solidFill>
              </a:rPr>
              <a:t>No one who abides in him keeps on sinning</a:t>
            </a:r>
            <a:r>
              <a:rPr lang="en-ZA" sz="2000" dirty="0"/>
              <a:t>; no one who keeps on sinning has either seen him or known him.</a:t>
            </a:r>
            <a:r>
              <a:rPr lang="en-ZA" sz="2000" baseline="30000" dirty="0"/>
              <a:t>7 </a:t>
            </a:r>
            <a:r>
              <a:rPr lang="en-ZA" sz="2000" dirty="0"/>
              <a:t>Little children, let no one deceive you. </a:t>
            </a:r>
            <a:r>
              <a:rPr lang="en-ZA" sz="2000" b="1" dirty="0">
                <a:solidFill>
                  <a:srgbClr val="FFFF00"/>
                </a:solidFill>
              </a:rPr>
              <a:t>Whoever practices righteousness is righteous</a:t>
            </a:r>
            <a:r>
              <a:rPr lang="en-ZA" sz="2000" dirty="0">
                <a:solidFill>
                  <a:srgbClr val="FFFF00"/>
                </a:solidFill>
              </a:rPr>
              <a:t>, </a:t>
            </a:r>
            <a:r>
              <a:rPr lang="en-ZA" sz="2000" b="1" dirty="0">
                <a:solidFill>
                  <a:srgbClr val="FFFF00"/>
                </a:solidFill>
              </a:rPr>
              <a:t>as he is righteous.</a:t>
            </a:r>
            <a:r>
              <a:rPr lang="en-ZA" sz="2000" baseline="30000" dirty="0"/>
              <a:t>8 </a:t>
            </a:r>
            <a:r>
              <a:rPr lang="en-ZA" sz="2000" dirty="0"/>
              <a:t>Whoever makes a practice of sinning is of the devil, for the devil has been sinning from the beginning. The reason the Son of God appeared was to destroy the works of the devil.</a:t>
            </a:r>
            <a:r>
              <a:rPr lang="en-ZA" sz="2000" baseline="30000" dirty="0"/>
              <a:t>9</a:t>
            </a:r>
            <a:r>
              <a:rPr lang="en-ZA" sz="2000" b="1" baseline="30000" dirty="0">
                <a:solidFill>
                  <a:srgbClr val="FFFF00"/>
                </a:solidFill>
              </a:rPr>
              <a:t> </a:t>
            </a:r>
            <a:r>
              <a:rPr lang="en-ZA" sz="2000" b="1" dirty="0">
                <a:solidFill>
                  <a:srgbClr val="FFFF00"/>
                </a:solidFill>
              </a:rPr>
              <a:t>No one born of God makes a practice of sinning</a:t>
            </a:r>
            <a:r>
              <a:rPr lang="en-ZA" sz="2000" dirty="0"/>
              <a:t>, for God's</a:t>
            </a:r>
            <a:r>
              <a:rPr lang="en-ZA" sz="2000" baseline="30000" dirty="0"/>
              <a:t>[</a:t>
            </a:r>
            <a:r>
              <a:rPr lang="en-ZA" sz="2000" u="sng" baseline="30000" dirty="0">
                <a:hlinkClick r:id="rId2" tooltip="See footnote b"/>
              </a:rPr>
              <a:t>b</a:t>
            </a:r>
            <a:r>
              <a:rPr lang="en-ZA" sz="2000" baseline="30000" dirty="0"/>
              <a:t>]</a:t>
            </a:r>
            <a:r>
              <a:rPr lang="en-ZA" sz="2000" dirty="0"/>
              <a:t> seed abides in him; and he cannot keep on sinning, because he has been born of God.</a:t>
            </a:r>
            <a:r>
              <a:rPr lang="en-ZA" sz="2000" baseline="30000" dirty="0"/>
              <a:t>10 </a:t>
            </a:r>
            <a:r>
              <a:rPr lang="en-ZA" sz="2000" dirty="0"/>
              <a:t>By this it is evident who are the children of God, and who are the children of the devil: </a:t>
            </a:r>
            <a:r>
              <a:rPr lang="en-ZA" sz="2000" b="1" dirty="0">
                <a:solidFill>
                  <a:srgbClr val="FFFF00"/>
                </a:solidFill>
              </a:rPr>
              <a:t>whoever does not practice righteousness is not of God, nor is the one who does not love his brother.</a:t>
            </a:r>
            <a:endParaRPr lang="en-US" sz="2000" b="1" dirty="0">
              <a:solidFill>
                <a:srgbClr val="FFFF00"/>
              </a:solidFill>
            </a:endParaRPr>
          </a:p>
        </p:txBody>
      </p:sp>
      <p:sp>
        <p:nvSpPr>
          <p:cNvPr id="5" name="TextBox 4"/>
          <p:cNvSpPr txBox="1"/>
          <p:nvPr/>
        </p:nvSpPr>
        <p:spPr>
          <a:xfrm>
            <a:off x="2996020" y="231088"/>
            <a:ext cx="3068515" cy="523220"/>
          </a:xfrm>
          <a:prstGeom prst="rect">
            <a:avLst/>
          </a:prstGeom>
          <a:noFill/>
        </p:spPr>
        <p:txBody>
          <a:bodyPr wrap="square" rtlCol="0">
            <a:spAutoFit/>
          </a:bodyPr>
          <a:lstStyle/>
          <a:p>
            <a:r>
              <a:rPr lang="en-ZA" sz="2800" b="1" u="sng" dirty="0"/>
              <a:t>1 John 3:1-10</a:t>
            </a:r>
            <a:endParaRPr lang="en-US" sz="2800" b="1" u="sn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2466</TotalTime>
  <Words>621</Words>
  <Application>Microsoft Office PowerPoint</Application>
  <PresentationFormat>Widescreen</PresentationFormat>
  <Paragraphs>81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Hilton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Piater</dc:creator>
  <cp:lastModifiedBy>Jeremy Piater</cp:lastModifiedBy>
  <cp:revision>47</cp:revision>
  <dcterms:created xsi:type="dcterms:W3CDTF">2024-06-04T06:02:16Z</dcterms:created>
  <dcterms:modified xsi:type="dcterms:W3CDTF">2024-07-21T12:57:04Z</dcterms:modified>
</cp:coreProperties>
</file>