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338" r:id="rId3"/>
    <p:sldId id="340" r:id="rId4"/>
    <p:sldId id="339" r:id="rId5"/>
    <p:sldId id="336" r:id="rId6"/>
    <p:sldId id="288" r:id="rId7"/>
    <p:sldId id="346" r:id="rId8"/>
    <p:sldId id="291" r:id="rId9"/>
    <p:sldId id="350" r:id="rId10"/>
    <p:sldId id="342" r:id="rId11"/>
    <p:sldId id="351" r:id="rId12"/>
    <p:sldId id="352" r:id="rId13"/>
    <p:sldId id="270" r:id="rId14"/>
    <p:sldId id="274" r:id="rId15"/>
    <p:sldId id="265" r:id="rId16"/>
    <p:sldId id="275" r:id="rId17"/>
    <p:sldId id="276" r:id="rId18"/>
    <p:sldId id="278" r:id="rId19"/>
    <p:sldId id="344"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2" d="100"/>
          <a:sy n="92" d="100"/>
        </p:scale>
        <p:origin x="120"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7CEAAA1-2439-4151-8340-A58ED01757EA}" type="datetimeFigureOut">
              <a:rPr lang="en-US" smtClean="0"/>
              <a:t>5/26/2024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52B8112-5679-4E79-B89E-071EA47EA9CC}" type="slidenum">
              <a:rPr lang="en-US" smtClean="0"/>
              <a:t>‹#›</a:t>
            </a:fld>
            <a:endParaRPr lang="en-US"/>
          </a:p>
        </p:txBody>
      </p:sp>
    </p:spTree>
    <p:extLst>
      <p:ext uri="{BB962C8B-B14F-4D97-AF65-F5344CB8AC3E}">
        <p14:creationId xmlns:p14="http://schemas.microsoft.com/office/powerpoint/2010/main" val="3353189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http://www.ccel.org/bible/phillips/CNM12-AreaofActs.gif</a:t>
            </a:r>
          </a:p>
          <a:p>
            <a:pPr defTabSz="931774">
              <a:defRPr/>
            </a:pPr>
            <a:r>
              <a:rPr lang="en-US" dirty="0" smtClean="0"/>
              <a:t>Location of </a:t>
            </a:r>
            <a:r>
              <a:rPr lang="en-US" dirty="0" err="1" smtClean="0"/>
              <a:t>Nicopolis</a:t>
            </a:r>
            <a:endParaRPr lang="en-US" dirty="0" smtClean="0"/>
          </a:p>
          <a:p>
            <a:endParaRPr lang="en-US" dirty="0"/>
          </a:p>
        </p:txBody>
      </p:sp>
      <p:sp>
        <p:nvSpPr>
          <p:cNvPr id="4" name="Slide Number Placeholder 3"/>
          <p:cNvSpPr>
            <a:spLocks noGrp="1"/>
          </p:cNvSpPr>
          <p:nvPr>
            <p:ph type="sldNum" sz="quarter" idx="10"/>
          </p:nvPr>
        </p:nvSpPr>
        <p:spPr/>
        <p:txBody>
          <a:bodyPr/>
          <a:lstStyle/>
          <a:p>
            <a:fld id="{552B8112-5679-4E79-B89E-071EA47EA9CC}" type="slidenum">
              <a:rPr lang="en-US" smtClean="0"/>
              <a:t>5</a:t>
            </a:fld>
            <a:endParaRPr lang="en-US"/>
          </a:p>
        </p:txBody>
      </p:sp>
    </p:spTree>
    <p:extLst>
      <p:ext uri="{BB962C8B-B14F-4D97-AF65-F5344CB8AC3E}">
        <p14:creationId xmlns:p14="http://schemas.microsoft.com/office/powerpoint/2010/main" val="4105880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5/26/2024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3200"/>
            </a:lvl1pPr>
            <a:lvl2pPr>
              <a:defRPr sz="28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5/26/2024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5/26/2024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5/26/2024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5/26/2024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5/26/2024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5/26/2024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5/26/2024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5/26/2024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5/26/2024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5/26/2024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5/26/2024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b="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b="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b="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b="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b="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126" y="4455620"/>
            <a:ext cx="12055301" cy="1695797"/>
          </a:xfrm>
        </p:spPr>
        <p:txBody>
          <a:bodyPr>
            <a:normAutofit/>
          </a:bodyPr>
          <a:lstStyle/>
          <a:p>
            <a:pPr algn="ctr"/>
            <a:r>
              <a:rPr lang="en-US" sz="4000" dirty="0"/>
              <a:t>“my brother” (2 Cor. 2:13) and “my partner and fellow worker” (2 Cor. 8:23). </a:t>
            </a:r>
            <a:endParaRPr lang="en-ZA" sz="4000" dirty="0"/>
          </a:p>
          <a:p>
            <a:endParaRPr lang="en-US" sz="40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893"/>
            <a:ext cx="12138428" cy="4381519"/>
          </a:xfrm>
          <a:prstGeom prst="rect">
            <a:avLst/>
          </a:prstGeom>
        </p:spPr>
      </p:pic>
    </p:spTree>
    <p:extLst>
      <p:ext uri="{BB962C8B-B14F-4D97-AF65-F5344CB8AC3E}">
        <p14:creationId xmlns:p14="http://schemas.microsoft.com/office/powerpoint/2010/main" val="3629262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76437" y="0"/>
            <a:ext cx="8239125" cy="6858000"/>
          </a:xfrm>
          <a:prstGeom prst="rect">
            <a:avLst/>
          </a:prstGeom>
        </p:spPr>
      </p:pic>
      <p:grpSp>
        <p:nvGrpSpPr>
          <p:cNvPr id="5" name="Group 4"/>
          <p:cNvGrpSpPr/>
          <p:nvPr/>
        </p:nvGrpSpPr>
        <p:grpSpPr>
          <a:xfrm>
            <a:off x="0" y="0"/>
            <a:ext cx="3032912" cy="4524315"/>
            <a:chOff x="0" y="0"/>
            <a:chExt cx="3032912" cy="4524315"/>
          </a:xfrm>
        </p:grpSpPr>
        <p:sp>
          <p:nvSpPr>
            <p:cNvPr id="3" name="TextBox 2"/>
            <p:cNvSpPr txBox="1"/>
            <p:nvPr/>
          </p:nvSpPr>
          <p:spPr>
            <a:xfrm>
              <a:off x="0" y="0"/>
              <a:ext cx="2127564" cy="4524315"/>
            </a:xfrm>
            <a:prstGeom prst="rect">
              <a:avLst/>
            </a:prstGeom>
            <a:noFill/>
          </p:spPr>
          <p:txBody>
            <a:bodyPr wrap="square" rtlCol="0">
              <a:spAutoFit/>
            </a:bodyPr>
            <a:lstStyle/>
            <a:p>
              <a:r>
                <a:rPr lang="en-ZA" sz="2400" b="1" dirty="0"/>
                <a:t>Historical-Cultural Context</a:t>
              </a:r>
              <a:r>
                <a:rPr lang="en-ZA" sz="2400" dirty="0"/>
                <a:t>: Considers the customs, traditions, social settings, and historical events that influence the text.</a:t>
              </a:r>
            </a:p>
            <a:p>
              <a:endParaRPr lang="en-ZA" sz="2400" dirty="0"/>
            </a:p>
          </p:txBody>
        </p:sp>
        <p:sp>
          <p:nvSpPr>
            <p:cNvPr id="4" name="Left Arrow 3"/>
            <p:cNvSpPr/>
            <p:nvPr/>
          </p:nvSpPr>
          <p:spPr>
            <a:xfrm>
              <a:off x="1692999" y="3311305"/>
              <a:ext cx="1339913" cy="5545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187558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554614980"/>
              </p:ext>
            </p:extLst>
          </p:nvPr>
        </p:nvGraphicFramePr>
        <p:xfrm>
          <a:off x="354843" y="286595"/>
          <a:ext cx="11749639" cy="6571404"/>
        </p:xfrm>
        <a:graphic>
          <a:graphicData uri="http://schemas.openxmlformats.org/drawingml/2006/table">
            <a:tbl>
              <a:tblPr/>
              <a:tblGrid>
                <a:gridCol w="4544988"/>
                <a:gridCol w="4376656"/>
                <a:gridCol w="2827995"/>
              </a:tblGrid>
              <a:tr h="469386">
                <a:tc>
                  <a:txBody>
                    <a:bodyPr/>
                    <a:lstStyle/>
                    <a:p>
                      <a:pPr fontAlgn="t"/>
                      <a:r>
                        <a:rPr lang="en-ZA" sz="2800" dirty="0">
                          <a:effectLst/>
                        </a:rPr>
                        <a:t>14. Philemon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60–62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15. Acts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62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Luke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16. 1 Timothy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62–64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17. Titus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62–64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18. 1 Peter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64–65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Peter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19. 2 Timothy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66–67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20. 2 Peter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67–68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Peter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dirty="0">
                          <a:effectLst/>
                        </a:rPr>
                        <a:t>21. Hebrews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67–69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Unknown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22. Jude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68–70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Jude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23. John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80–90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24. 1 John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90–95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25. 2 John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90–95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26. 3 John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90–95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386">
                <a:tc>
                  <a:txBody>
                    <a:bodyPr/>
                    <a:lstStyle/>
                    <a:p>
                      <a:pPr fontAlgn="t"/>
                      <a:r>
                        <a:rPr lang="en-ZA" sz="2800">
                          <a:effectLst/>
                        </a:rPr>
                        <a:t>27. Revelation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94–96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4906963"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mtClean="0">
                <a:solidFill>
                  <a:prstClr val="black"/>
                </a:solidFill>
                <a:latin typeface="Arial" panose="020B0604020202020204" pitchFamily="34" charset="0"/>
              </a:rPr>
              <a:t/>
            </a:r>
            <a:br>
              <a:rPr lang="en-US" altLang="en-US" smtClean="0">
                <a:solidFill>
                  <a:prstClr val="black"/>
                </a:solidFill>
                <a:latin typeface="Arial" panose="020B0604020202020204" pitchFamily="34" charset="0"/>
              </a:rPr>
            </a:br>
            <a:endParaRPr lang="en-US" altLang="en-US" smtClean="0">
              <a:solidFill>
                <a:prstClr val="black"/>
              </a:solidFill>
              <a:latin typeface="Arial" panose="020B0604020202020204" pitchFamily="34" charset="0"/>
            </a:endParaRPr>
          </a:p>
          <a:p>
            <a:pPr eaLnBrk="0" fontAlgn="base" hangingPunct="0">
              <a:spcBef>
                <a:spcPct val="0"/>
              </a:spcBef>
              <a:spcAft>
                <a:spcPct val="0"/>
              </a:spcAft>
            </a:pPr>
            <a:r>
              <a:rPr lang="en-US" altLang="en-US" smtClean="0">
                <a:solidFill>
                  <a:prstClr val="black"/>
                </a:solidFill>
                <a:latin typeface="Arial" panose="020B0604020202020204" pitchFamily="34" charset="0"/>
              </a:rPr>
              <a:t/>
            </a:r>
            <a:br>
              <a:rPr lang="en-US" altLang="en-US" smtClean="0">
                <a:solidFill>
                  <a:prstClr val="black"/>
                </a:solidFill>
                <a:latin typeface="Arial" panose="020B0604020202020204" pitchFamily="34" charset="0"/>
              </a:rPr>
            </a:br>
            <a:endParaRPr lang="en-US" altLang="en-US" smtClean="0">
              <a:solidFill>
                <a:prstClr val="black"/>
              </a:solidFill>
              <a:latin typeface="Arial" panose="020B0604020202020204" pitchFamily="34" charset="0"/>
            </a:endParaRPr>
          </a:p>
        </p:txBody>
      </p:sp>
      <p:sp>
        <p:nvSpPr>
          <p:cNvPr id="4" name="AutoShape 2" descr="G:\My Drive\Church\Colossians\Charts\Maps\7 Churches of re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Cloud 5"/>
          <p:cNvSpPr/>
          <p:nvPr/>
        </p:nvSpPr>
        <p:spPr>
          <a:xfrm>
            <a:off x="6471281" y="1202521"/>
            <a:ext cx="2851832" cy="156162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prstClr val="white"/>
                </a:solidFill>
              </a:rPr>
              <a:t>When</a:t>
            </a:r>
            <a:endParaRPr lang="en-ZA" sz="4800" dirty="0">
              <a:solidFill>
                <a:prstClr val="white"/>
              </a:solidFill>
            </a:endParaRPr>
          </a:p>
        </p:txBody>
      </p:sp>
      <p:sp>
        <p:nvSpPr>
          <p:cNvPr id="8" name="Cloud 7"/>
          <p:cNvSpPr/>
          <p:nvPr/>
        </p:nvSpPr>
        <p:spPr>
          <a:xfrm>
            <a:off x="10078278" y="916195"/>
            <a:ext cx="2851832" cy="156162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prstClr val="white"/>
                </a:solidFill>
              </a:rPr>
              <a:t>Who?</a:t>
            </a:r>
            <a:endParaRPr lang="en-ZA" sz="4800" dirty="0">
              <a:solidFill>
                <a:prstClr val="white"/>
              </a:solidFill>
            </a:endParaRPr>
          </a:p>
        </p:txBody>
      </p:sp>
    </p:spTree>
    <p:extLst>
      <p:ext uri="{BB962C8B-B14F-4D97-AF65-F5344CB8AC3E}">
        <p14:creationId xmlns:p14="http://schemas.microsoft.com/office/powerpoint/2010/main" val="299112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44544"/>
            <a:ext cx="12024575" cy="1200329"/>
          </a:xfrm>
          <a:prstGeom prst="rect">
            <a:avLst/>
          </a:prstGeom>
          <a:noFill/>
        </p:spPr>
        <p:txBody>
          <a:bodyPr wrap="square" rtlCol="0">
            <a:spAutoFit/>
          </a:bodyPr>
          <a:lstStyle/>
          <a:p>
            <a:r>
              <a:rPr lang="en-US" sz="7200" dirty="0" smtClean="0">
                <a:solidFill>
                  <a:prstClr val="black"/>
                </a:solidFill>
              </a:rPr>
              <a:t>When : 	</a:t>
            </a:r>
            <a:r>
              <a:rPr lang="en-US" sz="4800" dirty="0" smtClean="0">
                <a:solidFill>
                  <a:prstClr val="black"/>
                </a:solidFill>
              </a:rPr>
              <a:t>Date </a:t>
            </a:r>
            <a:endParaRPr lang="en-ZA" sz="4800" dirty="0">
              <a:solidFill>
                <a:prstClr val="black"/>
              </a:solidFill>
            </a:endParaRPr>
          </a:p>
        </p:txBody>
      </p:sp>
      <p:sp>
        <p:nvSpPr>
          <p:cNvPr id="5" name="TextBox 4"/>
          <p:cNvSpPr txBox="1"/>
          <p:nvPr/>
        </p:nvSpPr>
        <p:spPr>
          <a:xfrm>
            <a:off x="84297" y="4956339"/>
            <a:ext cx="3306618" cy="2800767"/>
          </a:xfrm>
          <a:prstGeom prst="rect">
            <a:avLst/>
          </a:prstGeom>
          <a:noFill/>
        </p:spPr>
        <p:txBody>
          <a:bodyPr wrap="square" rtlCol="0">
            <a:spAutoFit/>
          </a:bodyPr>
          <a:lstStyle/>
          <a:p>
            <a:r>
              <a:rPr lang="en-US" sz="7200" dirty="0" smtClean="0">
                <a:solidFill>
                  <a:prstClr val="black"/>
                </a:solidFill>
              </a:rPr>
              <a:t>Where</a:t>
            </a:r>
            <a:r>
              <a:rPr lang="en-US" sz="8800" dirty="0" smtClean="0">
                <a:solidFill>
                  <a:prstClr val="black"/>
                </a:solidFill>
              </a:rPr>
              <a:t> :  	</a:t>
            </a:r>
            <a:endParaRPr lang="en-ZA" sz="4800" dirty="0">
              <a:solidFill>
                <a:prstClr val="black"/>
              </a:solidFill>
            </a:endParaRPr>
          </a:p>
        </p:txBody>
      </p:sp>
      <p:sp>
        <p:nvSpPr>
          <p:cNvPr id="6" name="TextBox 5"/>
          <p:cNvSpPr txBox="1"/>
          <p:nvPr/>
        </p:nvSpPr>
        <p:spPr>
          <a:xfrm>
            <a:off x="0" y="56310"/>
            <a:ext cx="11581327" cy="1200329"/>
          </a:xfrm>
          <a:prstGeom prst="rect">
            <a:avLst/>
          </a:prstGeom>
          <a:noFill/>
        </p:spPr>
        <p:txBody>
          <a:bodyPr wrap="square" rtlCol="0">
            <a:spAutoFit/>
          </a:bodyPr>
          <a:lstStyle/>
          <a:p>
            <a:r>
              <a:rPr lang="en-US" sz="7200" dirty="0" smtClean="0">
                <a:solidFill>
                  <a:prstClr val="black"/>
                </a:solidFill>
              </a:rPr>
              <a:t>Whom  : </a:t>
            </a:r>
            <a:r>
              <a:rPr lang="en-US" sz="4800" dirty="0">
                <a:solidFill>
                  <a:prstClr val="black"/>
                </a:solidFill>
              </a:rPr>
              <a:t>To</a:t>
            </a:r>
            <a:r>
              <a:rPr lang="en-US" sz="7200" dirty="0" smtClean="0">
                <a:solidFill>
                  <a:prstClr val="black"/>
                </a:solidFill>
              </a:rPr>
              <a:t> </a:t>
            </a:r>
            <a:r>
              <a:rPr lang="en-US" sz="4800" dirty="0" smtClean="0">
                <a:solidFill>
                  <a:prstClr val="black"/>
                </a:solidFill>
              </a:rPr>
              <a:t>Titus</a:t>
            </a:r>
            <a:r>
              <a:rPr lang="en-US" sz="4000" dirty="0" smtClean="0">
                <a:solidFill>
                  <a:prstClr val="black"/>
                </a:solidFill>
              </a:rPr>
              <a:t> </a:t>
            </a:r>
            <a:endParaRPr lang="en-ZA" sz="4000" dirty="0">
              <a:solidFill>
                <a:prstClr val="black"/>
              </a:solidFill>
            </a:endParaRPr>
          </a:p>
        </p:txBody>
      </p:sp>
      <p:sp>
        <p:nvSpPr>
          <p:cNvPr id="9" name="Cloud 8"/>
          <p:cNvSpPr/>
          <p:nvPr/>
        </p:nvSpPr>
        <p:spPr>
          <a:xfrm>
            <a:off x="8541424" y="141899"/>
            <a:ext cx="3567448" cy="19796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prstClr val="white"/>
              </a:solidFill>
            </a:endParaRPr>
          </a:p>
        </p:txBody>
      </p:sp>
      <p:sp>
        <p:nvSpPr>
          <p:cNvPr id="3" name="TextBox 2"/>
          <p:cNvSpPr txBox="1"/>
          <p:nvPr/>
        </p:nvSpPr>
        <p:spPr>
          <a:xfrm>
            <a:off x="8512934" y="488784"/>
            <a:ext cx="3734873" cy="1200329"/>
          </a:xfrm>
          <a:prstGeom prst="rect">
            <a:avLst/>
          </a:prstGeom>
          <a:noFill/>
        </p:spPr>
        <p:txBody>
          <a:bodyPr wrap="square" rtlCol="0">
            <a:spAutoFit/>
          </a:bodyPr>
          <a:lstStyle/>
          <a:p>
            <a:pPr algn="ctr"/>
            <a:r>
              <a:rPr lang="en-US" sz="7200" dirty="0" smtClean="0">
                <a:solidFill>
                  <a:prstClr val="black"/>
                </a:solidFill>
              </a:rPr>
              <a:t>WWW</a:t>
            </a:r>
            <a:endParaRPr lang="en-ZA" sz="7200" dirty="0">
              <a:solidFill>
                <a:prstClr val="black"/>
              </a:solidFill>
            </a:endParaRPr>
          </a:p>
        </p:txBody>
      </p:sp>
      <p:sp>
        <p:nvSpPr>
          <p:cNvPr id="10" name="TextBox 9"/>
          <p:cNvSpPr txBox="1"/>
          <p:nvPr/>
        </p:nvSpPr>
        <p:spPr>
          <a:xfrm>
            <a:off x="6235519" y="425642"/>
            <a:ext cx="1972078" cy="830997"/>
          </a:xfrm>
          <a:prstGeom prst="rect">
            <a:avLst/>
          </a:prstGeom>
          <a:noFill/>
        </p:spPr>
        <p:txBody>
          <a:bodyPr wrap="square" rtlCol="0">
            <a:spAutoFit/>
          </a:bodyPr>
          <a:lstStyle/>
          <a:p>
            <a:r>
              <a:rPr lang="en-US" sz="4800" dirty="0" smtClean="0"/>
              <a:t>Greek</a:t>
            </a:r>
            <a:endParaRPr lang="en-ZA" sz="4800" dirty="0"/>
          </a:p>
        </p:txBody>
      </p:sp>
      <p:sp>
        <p:nvSpPr>
          <p:cNvPr id="11" name="TextBox 10"/>
          <p:cNvSpPr txBox="1"/>
          <p:nvPr/>
        </p:nvSpPr>
        <p:spPr>
          <a:xfrm>
            <a:off x="6012287" y="3080429"/>
            <a:ext cx="2787741" cy="830997"/>
          </a:xfrm>
          <a:prstGeom prst="rect">
            <a:avLst/>
          </a:prstGeom>
          <a:noFill/>
        </p:spPr>
        <p:txBody>
          <a:bodyPr wrap="square" rtlCol="0">
            <a:spAutoFit/>
          </a:bodyPr>
          <a:lstStyle/>
          <a:p>
            <a:r>
              <a:rPr lang="en-US" sz="4800" dirty="0" smtClean="0"/>
              <a:t>AD 62-64</a:t>
            </a:r>
            <a:endParaRPr lang="en-ZA" sz="4800" dirty="0"/>
          </a:p>
        </p:txBody>
      </p:sp>
      <p:sp>
        <p:nvSpPr>
          <p:cNvPr id="2" name="TextBox 1"/>
          <p:cNvSpPr txBox="1"/>
          <p:nvPr/>
        </p:nvSpPr>
        <p:spPr>
          <a:xfrm>
            <a:off x="3473337" y="5404423"/>
            <a:ext cx="8367607" cy="830997"/>
          </a:xfrm>
          <a:prstGeom prst="rect">
            <a:avLst/>
          </a:prstGeom>
          <a:noFill/>
        </p:spPr>
        <p:txBody>
          <a:bodyPr wrap="square" rtlCol="0">
            <a:spAutoFit/>
          </a:bodyPr>
          <a:lstStyle/>
          <a:p>
            <a:r>
              <a:rPr lang="en-US" sz="4800" dirty="0" smtClean="0"/>
              <a:t>From Macedonia </a:t>
            </a:r>
            <a:r>
              <a:rPr lang="en-US" sz="4800" dirty="0"/>
              <a:t>to Crete</a:t>
            </a:r>
            <a:endParaRPr lang="en-ZA" sz="4800" dirty="0"/>
          </a:p>
        </p:txBody>
      </p:sp>
      <p:sp>
        <p:nvSpPr>
          <p:cNvPr id="13" name="TextBox 12"/>
          <p:cNvSpPr txBox="1"/>
          <p:nvPr/>
        </p:nvSpPr>
        <p:spPr>
          <a:xfrm>
            <a:off x="4849091" y="1256639"/>
            <a:ext cx="4775200" cy="830997"/>
          </a:xfrm>
          <a:prstGeom prst="rect">
            <a:avLst/>
          </a:prstGeom>
          <a:noFill/>
        </p:spPr>
        <p:txBody>
          <a:bodyPr wrap="square" rtlCol="0">
            <a:spAutoFit/>
          </a:bodyPr>
          <a:lstStyle/>
          <a:p>
            <a:pPr algn="ctr"/>
            <a:r>
              <a:rPr lang="en-US" sz="4800" dirty="0" smtClean="0"/>
              <a:t>Uncircumcised</a:t>
            </a:r>
            <a:endParaRPr lang="en-ZA" sz="4800" dirty="0"/>
          </a:p>
        </p:txBody>
      </p:sp>
    </p:spTree>
    <p:extLst>
      <p:ext uri="{BB962C8B-B14F-4D97-AF65-F5344CB8AC3E}">
        <p14:creationId xmlns:p14="http://schemas.microsoft.com/office/powerpoint/2010/main" val="104264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1000"/>
                                        <p:tgtEl>
                                          <p:spTgt spid="13">
                                            <p:txEl>
                                              <p:pRg st="0" end="0"/>
                                            </p:txEl>
                                          </p:spTgt>
                                        </p:tgtEl>
                                      </p:cBhvr>
                                    </p:animEffect>
                                    <p:anim calcmode="lin" valueType="num">
                                      <p:cBhvr>
                                        <p:cTn id="27"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P spid="11"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ccel.org/bible/phillips/CNM12-AreaofActs.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8846" y="-114099"/>
            <a:ext cx="11996954" cy="7206576"/>
          </a:xfrm>
          <a:prstGeom prst="rect">
            <a:avLst/>
          </a:prstGeom>
          <a:noFill/>
          <a:extLst>
            <a:ext uri="{909E8E84-426E-40DD-AFC4-6F175D3DCCD1}">
              <a14:hiddenFill xmlns:a14="http://schemas.microsoft.com/office/drawing/2010/main">
                <a:solidFill>
                  <a:srgbClr val="FFFFFF"/>
                </a:solidFill>
              </a14:hiddenFill>
            </a:ext>
          </a:extLst>
        </p:spPr>
      </p:pic>
      <p:sp>
        <p:nvSpPr>
          <p:cNvPr id="4" name="5-Point Star 3"/>
          <p:cNvSpPr/>
          <p:nvPr/>
        </p:nvSpPr>
        <p:spPr>
          <a:xfrm>
            <a:off x="3970215" y="2192039"/>
            <a:ext cx="252548" cy="22642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2938211" y="4663785"/>
            <a:ext cx="2553077" cy="654957"/>
          </a:xfrm>
        </p:spPr>
        <p:txBody>
          <a:bodyPr>
            <a:noAutofit/>
          </a:bodyPr>
          <a:lstStyle/>
          <a:p>
            <a:pPr algn="ctr"/>
            <a:r>
              <a:rPr lang="en-US" sz="5400" dirty="0" smtClean="0"/>
              <a:t> Crete</a:t>
            </a:r>
            <a:endParaRPr lang="en-US" sz="5400" dirty="0"/>
          </a:p>
        </p:txBody>
      </p:sp>
    </p:spTree>
    <p:extLst>
      <p:ext uri="{BB962C8B-B14F-4D97-AF65-F5344CB8AC3E}">
        <p14:creationId xmlns:p14="http://schemas.microsoft.com/office/powerpoint/2010/main" val="16989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776324"/>
          </a:xfrm>
        </p:spPr>
        <p:txBody>
          <a:bodyPr/>
          <a:lstStyle/>
          <a:p>
            <a:pPr algn="ctr"/>
            <a:r>
              <a:rPr lang="en-US" b="1" u="sng" dirty="0" smtClean="0"/>
              <a:t>WWW What must Titus do?</a:t>
            </a:r>
            <a:endParaRPr lang="en-US" b="1" u="sng" dirty="0"/>
          </a:p>
        </p:txBody>
      </p:sp>
      <p:sp>
        <p:nvSpPr>
          <p:cNvPr id="3" name="Content Placeholder 2"/>
          <p:cNvSpPr>
            <a:spLocks noGrp="1"/>
          </p:cNvSpPr>
          <p:nvPr>
            <p:ph idx="1"/>
          </p:nvPr>
        </p:nvSpPr>
        <p:spPr>
          <a:xfrm>
            <a:off x="1097280" y="976745"/>
            <a:ext cx="10058400" cy="4892349"/>
          </a:xfrm>
        </p:spPr>
        <p:txBody>
          <a:bodyPr>
            <a:normAutofit/>
          </a:bodyPr>
          <a:lstStyle/>
          <a:p>
            <a:pPr marL="944118" lvl="1" indent="-742950">
              <a:buFont typeface="+mj-lt"/>
              <a:buAutoNum type="arabicPeriod"/>
            </a:pPr>
            <a:r>
              <a:rPr lang="en-US" sz="4000" i="1" dirty="0"/>
              <a:t>A</a:t>
            </a:r>
            <a:r>
              <a:rPr lang="en-US" sz="4000" i="1" dirty="0" smtClean="0"/>
              <a:t>ppoint</a:t>
            </a:r>
            <a:r>
              <a:rPr lang="en-US" sz="4000" dirty="0" smtClean="0"/>
              <a:t> </a:t>
            </a:r>
            <a:r>
              <a:rPr lang="en-US" sz="4000" dirty="0"/>
              <a:t>elders </a:t>
            </a:r>
            <a:endParaRPr lang="en-US" sz="4000" dirty="0" smtClean="0"/>
          </a:p>
          <a:p>
            <a:pPr marL="944118" lvl="1" indent="-742950">
              <a:buFont typeface="+mj-lt"/>
              <a:buAutoNum type="arabicPeriod"/>
            </a:pPr>
            <a:r>
              <a:rPr lang="en-US" sz="4000" i="1" dirty="0"/>
              <a:t>R</a:t>
            </a:r>
            <a:r>
              <a:rPr lang="en-US" sz="4000" i="1" dirty="0" smtClean="0"/>
              <a:t>ebuke</a:t>
            </a:r>
            <a:r>
              <a:rPr lang="en-US" sz="4000" dirty="0" smtClean="0"/>
              <a:t> </a:t>
            </a:r>
            <a:r>
              <a:rPr lang="en-US" sz="4000" dirty="0"/>
              <a:t>false teachers </a:t>
            </a:r>
            <a:r>
              <a:rPr lang="en-US" sz="4000" dirty="0" smtClean="0"/>
              <a:t> </a:t>
            </a:r>
          </a:p>
          <a:p>
            <a:pPr marL="944118" lvl="1" indent="-742950">
              <a:buFont typeface="+mj-lt"/>
              <a:buAutoNum type="arabicPeriod"/>
            </a:pPr>
            <a:r>
              <a:rPr lang="en-US" sz="4000" i="1" dirty="0" smtClean="0"/>
              <a:t>Deal</a:t>
            </a:r>
            <a:r>
              <a:rPr lang="en-US" sz="4000" dirty="0" smtClean="0"/>
              <a:t> </a:t>
            </a:r>
            <a:r>
              <a:rPr lang="en-US" sz="4000" dirty="0"/>
              <a:t>with the divisive </a:t>
            </a:r>
            <a:endParaRPr lang="en-US" sz="4000" dirty="0" smtClean="0"/>
          </a:p>
          <a:p>
            <a:pPr marL="944118" lvl="1" indent="-742950">
              <a:buFont typeface="+mj-lt"/>
              <a:buAutoNum type="arabicPeriod"/>
            </a:pPr>
            <a:r>
              <a:rPr lang="en-ZA" sz="4000" dirty="0" smtClean="0"/>
              <a:t>Communicate </a:t>
            </a:r>
            <a:r>
              <a:rPr lang="en-ZA" sz="4000" dirty="0"/>
              <a:t>the truth </a:t>
            </a:r>
            <a:endParaRPr lang="en-ZA" sz="4000" dirty="0" smtClean="0"/>
          </a:p>
          <a:p>
            <a:pPr marL="944118" lvl="1" indent="-742950">
              <a:buFont typeface="+mj-lt"/>
              <a:buAutoNum type="arabicPeriod"/>
            </a:pPr>
            <a:r>
              <a:rPr lang="en-ZA" sz="4000" dirty="0" smtClean="0"/>
              <a:t>Model </a:t>
            </a:r>
            <a:r>
              <a:rPr lang="en-ZA" sz="4000" dirty="0"/>
              <a:t>the truth </a:t>
            </a:r>
          </a:p>
          <a:p>
            <a:pPr marL="944118" lvl="1" indent="-742950">
              <a:buFont typeface="+mj-lt"/>
              <a:buAutoNum type="arabicPeriod"/>
            </a:pPr>
            <a:endParaRPr lang="en-ZA" sz="4000" dirty="0" smtClean="0"/>
          </a:p>
          <a:p>
            <a:pPr marL="944118" lvl="1" indent="-742950">
              <a:buFont typeface="+mj-lt"/>
              <a:buAutoNum type="arabicPeriod"/>
            </a:pPr>
            <a:endParaRPr lang="en-ZA" sz="4000" dirty="0"/>
          </a:p>
          <a:p>
            <a:pPr marL="944118" lvl="1" indent="-742950">
              <a:buFont typeface="+mj-lt"/>
              <a:buAutoNum type="arabicPeriod"/>
            </a:pPr>
            <a:endParaRPr lang="en-US" sz="4000" dirty="0" smtClean="0"/>
          </a:p>
          <a:p>
            <a:pPr lvl="1"/>
            <a:endParaRPr lang="en-US" sz="4000" dirty="0"/>
          </a:p>
          <a:p>
            <a:endParaRPr lang="en-US" sz="4000" dirty="0"/>
          </a:p>
        </p:txBody>
      </p:sp>
      <p:sp>
        <p:nvSpPr>
          <p:cNvPr id="4" name="TextBox 3"/>
          <p:cNvSpPr txBox="1"/>
          <p:nvPr/>
        </p:nvSpPr>
        <p:spPr>
          <a:xfrm>
            <a:off x="135083" y="5100533"/>
            <a:ext cx="12056917" cy="2185214"/>
          </a:xfrm>
          <a:prstGeom prst="rect">
            <a:avLst/>
          </a:prstGeom>
          <a:noFill/>
        </p:spPr>
        <p:txBody>
          <a:bodyPr wrap="square" rtlCol="0">
            <a:spAutoFit/>
          </a:bodyPr>
          <a:lstStyle/>
          <a:p>
            <a:r>
              <a:rPr lang="en-ZA" sz="3600" baseline="30000" dirty="0"/>
              <a:t>Tit 1:5 </a:t>
            </a:r>
            <a:r>
              <a:rPr lang="en-ZA" sz="3600" dirty="0"/>
              <a:t>For this reason I left you in </a:t>
            </a:r>
            <a:r>
              <a:rPr lang="en-ZA" sz="3600" baseline="30000" dirty="0"/>
              <a:t>a </a:t>
            </a:r>
            <a:r>
              <a:rPr lang="en-ZA" sz="3600" dirty="0"/>
              <a:t>Crete, that you would set in order what remains and </a:t>
            </a:r>
            <a:r>
              <a:rPr lang="en-ZA" sz="3600" baseline="30000" dirty="0"/>
              <a:t>b </a:t>
            </a:r>
            <a:r>
              <a:rPr lang="en-ZA" sz="3600" dirty="0"/>
              <a:t>appoint </a:t>
            </a:r>
            <a:r>
              <a:rPr lang="en-ZA" sz="3600" baseline="30000" dirty="0"/>
              <a:t>c </a:t>
            </a:r>
            <a:r>
              <a:rPr lang="en-ZA" sz="3600" dirty="0"/>
              <a:t>elders in every city as I directed you,</a:t>
            </a:r>
          </a:p>
          <a:p>
            <a:endParaRPr lang="en-ZA" sz="2800" dirty="0"/>
          </a:p>
        </p:txBody>
      </p:sp>
      <p:sp>
        <p:nvSpPr>
          <p:cNvPr id="5" name="TextBox 4"/>
          <p:cNvSpPr txBox="1"/>
          <p:nvPr/>
        </p:nvSpPr>
        <p:spPr>
          <a:xfrm>
            <a:off x="6126480" y="970357"/>
            <a:ext cx="4229099" cy="646331"/>
          </a:xfrm>
          <a:prstGeom prst="rect">
            <a:avLst/>
          </a:prstGeom>
          <a:noFill/>
        </p:spPr>
        <p:txBody>
          <a:bodyPr wrap="square" rtlCol="0">
            <a:spAutoFit/>
          </a:bodyPr>
          <a:lstStyle/>
          <a:p>
            <a:r>
              <a:rPr lang="en-ZA" sz="3600" dirty="0"/>
              <a:t>Godly leadership</a:t>
            </a:r>
          </a:p>
        </p:txBody>
      </p:sp>
      <p:sp>
        <p:nvSpPr>
          <p:cNvPr id="6" name="TextBox 5"/>
          <p:cNvSpPr txBox="1"/>
          <p:nvPr/>
        </p:nvSpPr>
        <p:spPr>
          <a:xfrm>
            <a:off x="6954982" y="1589107"/>
            <a:ext cx="5237018" cy="646331"/>
          </a:xfrm>
          <a:prstGeom prst="rect">
            <a:avLst/>
          </a:prstGeom>
          <a:noFill/>
        </p:spPr>
        <p:txBody>
          <a:bodyPr wrap="square" rtlCol="0">
            <a:spAutoFit/>
          </a:bodyPr>
          <a:lstStyle/>
          <a:p>
            <a:r>
              <a:rPr lang="en-US" sz="3600" dirty="0" smtClean="0"/>
              <a:t>Silence Them </a:t>
            </a:r>
            <a:endParaRPr lang="en-ZA" sz="3600" dirty="0"/>
          </a:p>
        </p:txBody>
      </p:sp>
      <p:sp>
        <p:nvSpPr>
          <p:cNvPr id="7" name="TextBox 6"/>
          <p:cNvSpPr txBox="1"/>
          <p:nvPr/>
        </p:nvSpPr>
        <p:spPr>
          <a:xfrm>
            <a:off x="7118812" y="2847800"/>
            <a:ext cx="4613563" cy="923330"/>
          </a:xfrm>
          <a:prstGeom prst="rect">
            <a:avLst/>
          </a:prstGeom>
          <a:noFill/>
        </p:spPr>
        <p:txBody>
          <a:bodyPr wrap="square" rtlCol="0">
            <a:spAutoFit/>
          </a:bodyPr>
          <a:lstStyle/>
          <a:p>
            <a:r>
              <a:rPr lang="en-US" sz="3600" dirty="0"/>
              <a:t>Instruct God’s people  </a:t>
            </a:r>
          </a:p>
          <a:p>
            <a:endParaRPr lang="en-ZA" dirty="0"/>
          </a:p>
        </p:txBody>
      </p:sp>
      <p:sp>
        <p:nvSpPr>
          <p:cNvPr id="8" name="TextBox 7"/>
          <p:cNvSpPr txBox="1"/>
          <p:nvPr/>
        </p:nvSpPr>
        <p:spPr>
          <a:xfrm>
            <a:off x="6954982" y="2195081"/>
            <a:ext cx="4464627" cy="646331"/>
          </a:xfrm>
          <a:prstGeom prst="rect">
            <a:avLst/>
          </a:prstGeom>
          <a:noFill/>
        </p:spPr>
        <p:txBody>
          <a:bodyPr wrap="square" rtlCol="0">
            <a:spAutoFit/>
          </a:bodyPr>
          <a:lstStyle/>
          <a:p>
            <a:r>
              <a:rPr lang="en-US" sz="3600" dirty="0" smtClean="0"/>
              <a:t>Avoid and Reject </a:t>
            </a:r>
            <a:endParaRPr lang="en-ZA" sz="3600" dirty="0"/>
          </a:p>
        </p:txBody>
      </p:sp>
      <p:sp>
        <p:nvSpPr>
          <p:cNvPr id="9" name="TextBox 8"/>
          <p:cNvSpPr txBox="1"/>
          <p:nvPr/>
        </p:nvSpPr>
        <p:spPr>
          <a:xfrm>
            <a:off x="5569528" y="3478742"/>
            <a:ext cx="6548350" cy="646331"/>
          </a:xfrm>
          <a:prstGeom prst="rect">
            <a:avLst/>
          </a:prstGeom>
          <a:noFill/>
        </p:spPr>
        <p:txBody>
          <a:bodyPr wrap="square" rtlCol="0">
            <a:spAutoFit/>
          </a:bodyPr>
          <a:lstStyle/>
          <a:p>
            <a:r>
              <a:rPr lang="en-US" sz="3600" dirty="0" smtClean="0"/>
              <a:t>Sound faith &amp; sound doctrine</a:t>
            </a:r>
            <a:endParaRPr lang="en-ZA" sz="3600" dirty="0"/>
          </a:p>
        </p:txBody>
      </p:sp>
      <p:sp>
        <p:nvSpPr>
          <p:cNvPr id="10" name="TextBox 9"/>
          <p:cNvSpPr txBox="1"/>
          <p:nvPr/>
        </p:nvSpPr>
        <p:spPr>
          <a:xfrm>
            <a:off x="0" y="4325494"/>
            <a:ext cx="11982795" cy="800219"/>
          </a:xfrm>
          <a:prstGeom prst="rect">
            <a:avLst/>
          </a:prstGeom>
          <a:noFill/>
        </p:spPr>
        <p:txBody>
          <a:bodyPr wrap="square" rtlCol="0">
            <a:spAutoFit/>
          </a:bodyPr>
          <a:lstStyle/>
          <a:p>
            <a:r>
              <a:rPr lang="en-ZA" sz="2800" b="1" dirty="0" smtClean="0">
                <a:solidFill>
                  <a:srgbClr val="FF0000"/>
                </a:solidFill>
              </a:rPr>
              <a:t>These are Essentials </a:t>
            </a:r>
            <a:r>
              <a:rPr lang="en-ZA" sz="2800" b="1" dirty="0">
                <a:solidFill>
                  <a:srgbClr val="FF0000"/>
                </a:solidFill>
              </a:rPr>
              <a:t>for Effective Evangelism </a:t>
            </a:r>
            <a:r>
              <a:rPr lang="en-ZA" sz="2800" b="1" dirty="0" smtClean="0">
                <a:solidFill>
                  <a:srgbClr val="FF0000"/>
                </a:solidFill>
              </a:rPr>
              <a:t>and </a:t>
            </a:r>
            <a:r>
              <a:rPr lang="en-ZA" sz="2800" b="1" dirty="0" smtClean="0">
                <a:solidFill>
                  <a:srgbClr val="FF0000"/>
                </a:solidFill>
              </a:rPr>
              <a:t>Paul</a:t>
            </a:r>
            <a:r>
              <a:rPr lang="en-ZA" sz="2800" b="1" dirty="0" smtClean="0">
                <a:solidFill>
                  <a:srgbClr val="FF0000"/>
                </a:solidFill>
              </a:rPr>
              <a:t> </a:t>
            </a:r>
            <a:r>
              <a:rPr lang="en-ZA" sz="2800" b="1" dirty="0" smtClean="0">
                <a:solidFill>
                  <a:srgbClr val="FF0000"/>
                </a:solidFill>
              </a:rPr>
              <a:t>starts </a:t>
            </a:r>
            <a:r>
              <a:rPr lang="en-ZA" sz="2800" b="1" dirty="0" smtClean="0">
                <a:solidFill>
                  <a:srgbClr val="FF0000"/>
                </a:solidFill>
              </a:rPr>
              <a:t>with </a:t>
            </a:r>
            <a:r>
              <a:rPr lang="en-ZA" sz="2800" b="1" dirty="0" smtClean="0">
                <a:solidFill>
                  <a:srgbClr val="FF0000"/>
                </a:solidFill>
              </a:rPr>
              <a:t>leadership !</a:t>
            </a:r>
            <a:endParaRPr lang="en-ZA" sz="2800" b="1" dirty="0">
              <a:solidFill>
                <a:srgbClr val="FF0000"/>
              </a:solidFill>
            </a:endParaRPr>
          </a:p>
          <a:p>
            <a:endParaRPr lang="en-ZA" dirty="0"/>
          </a:p>
        </p:txBody>
      </p:sp>
    </p:spTree>
    <p:extLst>
      <p:ext uri="{BB962C8B-B14F-4D97-AF65-F5344CB8AC3E}">
        <p14:creationId xmlns:p14="http://schemas.microsoft.com/office/powerpoint/2010/main" val="32338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685" y="171649"/>
            <a:ext cx="11697078" cy="646331"/>
          </a:xfrm>
          <a:prstGeom prst="rect">
            <a:avLst/>
          </a:prstGeom>
          <a:noFill/>
        </p:spPr>
        <p:txBody>
          <a:bodyPr wrap="square" rtlCol="0">
            <a:spAutoFit/>
          </a:bodyPr>
          <a:lstStyle/>
          <a:p>
            <a:pPr algn="ctr"/>
            <a:r>
              <a:rPr lang="en-US" sz="3600" b="1" dirty="0" smtClean="0"/>
              <a:t>Key themes (Power of the Gospel)</a:t>
            </a:r>
            <a:endParaRPr lang="en-ZA" sz="3600" b="1" dirty="0"/>
          </a:p>
        </p:txBody>
      </p:sp>
      <p:sp>
        <p:nvSpPr>
          <p:cNvPr id="3" name="TextBox 2"/>
          <p:cNvSpPr txBox="1"/>
          <p:nvPr/>
        </p:nvSpPr>
        <p:spPr>
          <a:xfrm>
            <a:off x="15089" y="1913373"/>
            <a:ext cx="11724238" cy="2308324"/>
          </a:xfrm>
          <a:prstGeom prst="rect">
            <a:avLst/>
          </a:prstGeom>
          <a:noFill/>
        </p:spPr>
        <p:txBody>
          <a:bodyPr wrap="square" rtlCol="0">
            <a:spAutoFit/>
          </a:bodyPr>
          <a:lstStyle/>
          <a:p>
            <a:r>
              <a:rPr lang="en-ZA" sz="2400" b="1" dirty="0"/>
              <a:t>Tit 1:1 </a:t>
            </a:r>
            <a:r>
              <a:rPr lang="en-ZA" sz="2400" dirty="0"/>
              <a:t>Paul, a </a:t>
            </a:r>
            <a:r>
              <a:rPr lang="en-ZA" sz="2400" dirty="0" smtClean="0"/>
              <a:t> </a:t>
            </a:r>
            <a:r>
              <a:rPr lang="en-ZA" sz="2400" dirty="0"/>
              <a:t>bond-servant of God and an </a:t>
            </a:r>
            <a:r>
              <a:rPr lang="en-ZA" sz="2400" dirty="0" smtClean="0"/>
              <a:t> </a:t>
            </a:r>
            <a:r>
              <a:rPr lang="en-ZA" sz="2400" dirty="0"/>
              <a:t>apostle of Jesus Christ, </a:t>
            </a:r>
          </a:p>
          <a:p>
            <a:r>
              <a:rPr lang="en-ZA" sz="2400" dirty="0"/>
              <a:t> </a:t>
            </a:r>
          </a:p>
          <a:p>
            <a:r>
              <a:rPr lang="en-ZA" sz="2400" dirty="0" smtClean="0"/>
              <a:t>for </a:t>
            </a:r>
            <a:r>
              <a:rPr lang="en-ZA" sz="2400" dirty="0"/>
              <a:t>the faith of those </a:t>
            </a:r>
            <a:r>
              <a:rPr lang="en-ZA" sz="2400" dirty="0" smtClean="0"/>
              <a:t> </a:t>
            </a:r>
            <a:r>
              <a:rPr lang="en-ZA" sz="2400" dirty="0"/>
              <a:t>chosen of God </a:t>
            </a:r>
            <a:r>
              <a:rPr lang="en-ZA" sz="2400" b="1" dirty="0">
                <a:solidFill>
                  <a:srgbClr val="FF0000"/>
                </a:solidFill>
              </a:rPr>
              <a:t>(Justification) </a:t>
            </a:r>
            <a:r>
              <a:rPr lang="en-ZA" sz="2400" dirty="0"/>
              <a:t>and </a:t>
            </a:r>
            <a:r>
              <a:rPr lang="en-ZA" sz="2400" dirty="0" smtClean="0"/>
              <a:t> </a:t>
            </a:r>
            <a:r>
              <a:rPr lang="en-ZA" sz="2400" dirty="0"/>
              <a:t>the </a:t>
            </a:r>
            <a:r>
              <a:rPr lang="en-ZA" sz="2400" u="sng" dirty="0"/>
              <a:t>knowledge of the truth </a:t>
            </a:r>
            <a:r>
              <a:rPr lang="en-ZA" sz="2400" dirty="0"/>
              <a:t>which is </a:t>
            </a:r>
            <a:r>
              <a:rPr lang="en-ZA" sz="2400" dirty="0" smtClean="0"/>
              <a:t> </a:t>
            </a:r>
            <a:r>
              <a:rPr lang="en-ZA" sz="2400" dirty="0"/>
              <a:t>according to godliness</a:t>
            </a:r>
            <a:r>
              <a:rPr lang="en-ZA" sz="2400" dirty="0" smtClean="0"/>
              <a:t>,</a:t>
            </a:r>
            <a:r>
              <a:rPr lang="en-ZA" sz="2400" b="1" dirty="0" smtClean="0">
                <a:solidFill>
                  <a:srgbClr val="FF0000"/>
                </a:solidFill>
              </a:rPr>
              <a:t>(Sanctification </a:t>
            </a:r>
            <a:r>
              <a:rPr lang="en-ZA" sz="2400" b="1" dirty="0">
                <a:solidFill>
                  <a:srgbClr val="FF0000"/>
                </a:solidFill>
              </a:rPr>
              <a:t>)</a:t>
            </a:r>
            <a:r>
              <a:rPr lang="en-ZA" sz="2400" dirty="0"/>
              <a:t/>
            </a:r>
            <a:br>
              <a:rPr lang="en-ZA" sz="2400" dirty="0"/>
            </a:br>
            <a:r>
              <a:rPr lang="en-ZA" sz="2400" b="1" dirty="0"/>
              <a:t>Tit 1:2 </a:t>
            </a:r>
            <a:r>
              <a:rPr lang="en-ZA" sz="2400" dirty="0"/>
              <a:t>in a the hope of eternal </a:t>
            </a:r>
            <a:r>
              <a:rPr lang="en-ZA" sz="2400" dirty="0" smtClean="0"/>
              <a:t>life </a:t>
            </a:r>
            <a:r>
              <a:rPr lang="en-ZA" sz="2400" b="1" dirty="0">
                <a:solidFill>
                  <a:srgbClr val="FF0000"/>
                </a:solidFill>
              </a:rPr>
              <a:t>(Glorification</a:t>
            </a:r>
            <a:r>
              <a:rPr lang="en-ZA" sz="2400" b="1" dirty="0" smtClean="0">
                <a:solidFill>
                  <a:srgbClr val="FF0000"/>
                </a:solidFill>
              </a:rPr>
              <a:t>).</a:t>
            </a:r>
            <a:r>
              <a:rPr lang="en-ZA" sz="2400" dirty="0" smtClean="0"/>
              <a:t>, </a:t>
            </a:r>
            <a:r>
              <a:rPr lang="en-ZA" sz="2400" dirty="0"/>
              <a:t>which God, </a:t>
            </a:r>
            <a:r>
              <a:rPr lang="en-ZA" sz="2400" dirty="0" smtClean="0"/>
              <a:t> </a:t>
            </a:r>
            <a:r>
              <a:rPr lang="en-ZA" sz="2400" i="1" u="sng" dirty="0"/>
              <a:t>who cannot lie</a:t>
            </a:r>
            <a:r>
              <a:rPr lang="en-ZA" sz="2400" dirty="0"/>
              <a:t>, </a:t>
            </a:r>
            <a:r>
              <a:rPr lang="en-ZA" sz="2400" dirty="0" smtClean="0"/>
              <a:t> </a:t>
            </a:r>
            <a:r>
              <a:rPr lang="en-ZA" sz="2400" dirty="0"/>
              <a:t>promised </a:t>
            </a:r>
            <a:r>
              <a:rPr lang="en-ZA" sz="2400" dirty="0" smtClean="0"/>
              <a:t>,long </a:t>
            </a:r>
            <a:r>
              <a:rPr lang="en-ZA" sz="2400" dirty="0"/>
              <a:t>ages ago, </a:t>
            </a:r>
            <a:endParaRPr lang="en-ZA" sz="2400" b="1" dirty="0">
              <a:solidFill>
                <a:srgbClr val="FF0000"/>
              </a:solidFill>
            </a:endParaRPr>
          </a:p>
        </p:txBody>
      </p:sp>
      <p:sp>
        <p:nvSpPr>
          <p:cNvPr id="4" name="TextBox 3"/>
          <p:cNvSpPr txBox="1"/>
          <p:nvPr/>
        </p:nvSpPr>
        <p:spPr>
          <a:xfrm>
            <a:off x="123730" y="959266"/>
            <a:ext cx="12068270" cy="954107"/>
          </a:xfrm>
          <a:prstGeom prst="rect">
            <a:avLst/>
          </a:prstGeom>
          <a:noFill/>
        </p:spPr>
        <p:txBody>
          <a:bodyPr wrap="square" rtlCol="0">
            <a:spAutoFit/>
          </a:bodyPr>
          <a:lstStyle/>
          <a:p>
            <a:r>
              <a:rPr lang="en-ZA" sz="2800" dirty="0"/>
              <a:t>4</a:t>
            </a:r>
            <a:r>
              <a:rPr lang="en-ZA" sz="2800" dirty="0" smtClean="0"/>
              <a:t>)Communicate </a:t>
            </a:r>
            <a:r>
              <a:rPr lang="en-ZA" sz="2800" dirty="0"/>
              <a:t>the </a:t>
            </a:r>
            <a:r>
              <a:rPr lang="en-ZA" sz="2800" dirty="0" smtClean="0"/>
              <a:t>truth			 </a:t>
            </a:r>
            <a:r>
              <a:rPr lang="en-ZA" sz="2800" dirty="0" err="1" smtClean="0"/>
              <a:t>ie</a:t>
            </a:r>
            <a:r>
              <a:rPr lang="en-ZA" sz="2800" dirty="0" smtClean="0"/>
              <a:t> Penalty of sin 				: Justification</a:t>
            </a:r>
            <a:endParaRPr lang="en-ZA" sz="2800" dirty="0"/>
          </a:p>
          <a:p>
            <a:r>
              <a:rPr lang="en-ZA" sz="2800" dirty="0"/>
              <a:t>5</a:t>
            </a:r>
            <a:r>
              <a:rPr lang="en-ZA" sz="2800" dirty="0" smtClean="0"/>
              <a:t>)Model </a:t>
            </a:r>
            <a:r>
              <a:rPr lang="en-ZA" sz="2800" dirty="0"/>
              <a:t>the truth </a:t>
            </a:r>
            <a:r>
              <a:rPr lang="en-ZA" sz="2800" dirty="0" smtClean="0"/>
              <a:t>						</a:t>
            </a:r>
            <a:r>
              <a:rPr lang="en-ZA" sz="2800" dirty="0" err="1" smtClean="0"/>
              <a:t>ie</a:t>
            </a:r>
            <a:r>
              <a:rPr lang="en-ZA" sz="2800" dirty="0" smtClean="0"/>
              <a:t>  Power of sin 					: Sanctification </a:t>
            </a:r>
            <a:endParaRPr lang="en-ZA" sz="2800" dirty="0"/>
          </a:p>
        </p:txBody>
      </p:sp>
      <p:sp>
        <p:nvSpPr>
          <p:cNvPr id="6" name="TextBox 5"/>
          <p:cNvSpPr txBox="1"/>
          <p:nvPr/>
        </p:nvSpPr>
        <p:spPr>
          <a:xfrm>
            <a:off x="-156927" y="4346863"/>
            <a:ext cx="12068270" cy="2308324"/>
          </a:xfrm>
          <a:prstGeom prst="rect">
            <a:avLst/>
          </a:prstGeom>
          <a:noFill/>
        </p:spPr>
        <p:txBody>
          <a:bodyPr wrap="square" rtlCol="0">
            <a:spAutoFit/>
          </a:bodyPr>
          <a:lstStyle/>
          <a:p>
            <a:r>
              <a:rPr lang="en-US" sz="2400" b="1" dirty="0"/>
              <a:t>  Tit 2:11 </a:t>
            </a:r>
            <a:r>
              <a:rPr lang="en-US" sz="2400" dirty="0"/>
              <a:t>For the grace of God has appeared, bringing salvation to all men</a:t>
            </a:r>
            <a:r>
              <a:rPr lang="en-US" sz="2400" dirty="0" smtClean="0"/>
              <a:t>, </a:t>
            </a:r>
            <a:r>
              <a:rPr lang="en-US" sz="2400" b="1" dirty="0" smtClean="0">
                <a:solidFill>
                  <a:srgbClr val="FF0000"/>
                </a:solidFill>
              </a:rPr>
              <a:t>(</a:t>
            </a:r>
            <a:r>
              <a:rPr lang="en-ZA" sz="2400" b="1" dirty="0" smtClean="0">
                <a:solidFill>
                  <a:srgbClr val="FF0000"/>
                </a:solidFill>
              </a:rPr>
              <a:t>Justification</a:t>
            </a:r>
            <a:r>
              <a:rPr lang="en-US" sz="2400" b="1" dirty="0" smtClean="0">
                <a:solidFill>
                  <a:srgbClr val="FF0000"/>
                </a:solidFill>
              </a:rPr>
              <a:t>)</a:t>
            </a:r>
            <a:endParaRPr lang="en-US" sz="2400" b="1" dirty="0">
              <a:solidFill>
                <a:srgbClr val="FF0000"/>
              </a:solidFill>
            </a:endParaRPr>
          </a:p>
          <a:p>
            <a:r>
              <a:rPr lang="en-US" sz="2400" b="1" dirty="0"/>
              <a:t>  Tit 2:12 </a:t>
            </a:r>
            <a:r>
              <a:rPr lang="en-US" sz="2400" dirty="0"/>
              <a:t>instructing us to deny ungodliness and worldly desires and to live sensibly, righteously and godly in the present age</a:t>
            </a:r>
            <a:r>
              <a:rPr lang="en-US" sz="2400" b="1" dirty="0" smtClean="0"/>
              <a:t>,</a:t>
            </a:r>
            <a:r>
              <a:rPr lang="en-ZA" sz="2400" b="1" dirty="0"/>
              <a:t> </a:t>
            </a:r>
            <a:r>
              <a:rPr lang="en-ZA" sz="2400" b="1" dirty="0" smtClean="0">
                <a:solidFill>
                  <a:srgbClr val="FF0000"/>
                </a:solidFill>
              </a:rPr>
              <a:t>(Sanctification) </a:t>
            </a:r>
            <a:endParaRPr lang="en-ZA" sz="2400" b="1" dirty="0">
              <a:solidFill>
                <a:srgbClr val="FF0000"/>
              </a:solidFill>
            </a:endParaRPr>
          </a:p>
          <a:p>
            <a:r>
              <a:rPr lang="en-US" sz="2400" b="1" dirty="0" smtClean="0"/>
              <a:t>Tit </a:t>
            </a:r>
            <a:r>
              <a:rPr lang="en-US" sz="2400" b="1" dirty="0"/>
              <a:t>2:13 </a:t>
            </a:r>
            <a:r>
              <a:rPr lang="en-US" sz="2400" dirty="0"/>
              <a:t>looking for the blessed hope and the appearing of the glory of our great God and Savior, Christ Jesus</a:t>
            </a:r>
            <a:r>
              <a:rPr lang="en-US" sz="2400" dirty="0" smtClean="0"/>
              <a:t>, </a:t>
            </a:r>
            <a:r>
              <a:rPr lang="en-US" sz="2400" b="1" dirty="0" smtClean="0">
                <a:solidFill>
                  <a:srgbClr val="FF0000"/>
                </a:solidFill>
              </a:rPr>
              <a:t>(</a:t>
            </a:r>
            <a:r>
              <a:rPr lang="en-ZA" sz="2400" b="1" dirty="0" smtClean="0">
                <a:solidFill>
                  <a:srgbClr val="FF0000"/>
                </a:solidFill>
              </a:rPr>
              <a:t>Glorification)</a:t>
            </a:r>
            <a:endParaRPr lang="en-US" sz="2400" b="1" dirty="0">
              <a:solidFill>
                <a:srgbClr val="FF0000"/>
              </a:solidFill>
            </a:endParaRPr>
          </a:p>
          <a:p>
            <a:endParaRPr lang="en-ZA" sz="2400" dirty="0"/>
          </a:p>
        </p:txBody>
      </p:sp>
      <p:sp>
        <p:nvSpPr>
          <p:cNvPr id="7" name="TextBox 6"/>
          <p:cNvSpPr txBox="1"/>
          <p:nvPr/>
        </p:nvSpPr>
        <p:spPr>
          <a:xfrm>
            <a:off x="1376298" y="6334780"/>
            <a:ext cx="11882674" cy="523220"/>
          </a:xfrm>
          <a:prstGeom prst="rect">
            <a:avLst/>
          </a:prstGeom>
          <a:noFill/>
        </p:spPr>
        <p:txBody>
          <a:bodyPr wrap="square" rtlCol="0">
            <a:spAutoFit/>
          </a:bodyPr>
          <a:lstStyle/>
          <a:p>
            <a:r>
              <a:rPr lang="en-ZA" sz="2800" dirty="0"/>
              <a:t> </a:t>
            </a:r>
            <a:r>
              <a:rPr lang="en-ZA" sz="2800" dirty="0" smtClean="0"/>
              <a:t>Other scriptures on the Gospel (1:3–4</a:t>
            </a:r>
            <a:r>
              <a:rPr lang="en-ZA" sz="2800" dirty="0"/>
              <a:t>; 2:10, 13; 3:4, 6).</a:t>
            </a:r>
          </a:p>
        </p:txBody>
      </p:sp>
    </p:spTree>
    <p:extLst>
      <p:ext uri="{BB962C8B-B14F-4D97-AF65-F5344CB8AC3E}">
        <p14:creationId xmlns:p14="http://schemas.microsoft.com/office/powerpoint/2010/main" val="288603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772" y="120349"/>
            <a:ext cx="10058400" cy="804442"/>
          </a:xfrm>
        </p:spPr>
        <p:txBody>
          <a:bodyPr/>
          <a:lstStyle/>
          <a:p>
            <a:pPr algn="ctr"/>
            <a:r>
              <a:rPr lang="en-US" b="1" u="sng" dirty="0"/>
              <a:t>QUALIFICATIONS OF ELDERS</a:t>
            </a:r>
          </a:p>
        </p:txBody>
      </p:sp>
      <p:sp>
        <p:nvSpPr>
          <p:cNvPr id="3" name="Content Placeholder 2"/>
          <p:cNvSpPr>
            <a:spLocks noGrp="1"/>
          </p:cNvSpPr>
          <p:nvPr>
            <p:ph idx="1"/>
          </p:nvPr>
        </p:nvSpPr>
        <p:spPr>
          <a:xfrm>
            <a:off x="0" y="1737360"/>
            <a:ext cx="4054142" cy="4491692"/>
          </a:xfrm>
        </p:spPr>
        <p:txBody>
          <a:bodyPr>
            <a:normAutofit fontScale="55000" lnSpcReduction="20000"/>
          </a:bodyPr>
          <a:lstStyle/>
          <a:p>
            <a:pPr marL="0" indent="0">
              <a:buNone/>
            </a:pPr>
            <a:r>
              <a:rPr lang="en-US" dirty="0" smtClean="0"/>
              <a:t>  • </a:t>
            </a:r>
            <a:r>
              <a:rPr lang="en-US" dirty="0"/>
              <a:t>Blameless</a:t>
            </a:r>
          </a:p>
          <a:p>
            <a:r>
              <a:rPr lang="en-US" dirty="0"/>
              <a:t>• Husband of 1 wife</a:t>
            </a:r>
          </a:p>
          <a:p>
            <a:r>
              <a:rPr lang="en-US" dirty="0"/>
              <a:t>• Temperate</a:t>
            </a:r>
          </a:p>
          <a:p>
            <a:r>
              <a:rPr lang="en-US" dirty="0"/>
              <a:t>• Self controlled</a:t>
            </a:r>
          </a:p>
          <a:p>
            <a:r>
              <a:rPr lang="en-US" dirty="0"/>
              <a:t>• Respectable</a:t>
            </a:r>
          </a:p>
          <a:p>
            <a:r>
              <a:rPr lang="en-US" dirty="0"/>
              <a:t>• Sensible</a:t>
            </a:r>
          </a:p>
          <a:p>
            <a:r>
              <a:rPr lang="en-US" dirty="0"/>
              <a:t>• Gentle</a:t>
            </a:r>
          </a:p>
          <a:p>
            <a:r>
              <a:rPr lang="en-US" dirty="0"/>
              <a:t>• Upright</a:t>
            </a:r>
          </a:p>
          <a:p>
            <a:r>
              <a:rPr lang="en-US" dirty="0"/>
              <a:t>• Devout</a:t>
            </a:r>
          </a:p>
          <a:p>
            <a:r>
              <a:rPr lang="en-US" dirty="0"/>
              <a:t>• Hospitable</a:t>
            </a:r>
          </a:p>
          <a:p>
            <a:r>
              <a:rPr lang="en-US" dirty="0"/>
              <a:t>• Able to teach</a:t>
            </a:r>
          </a:p>
          <a:p>
            <a:r>
              <a:rPr lang="en-US" dirty="0"/>
              <a:t>• Free from the love of money</a:t>
            </a:r>
          </a:p>
          <a:p>
            <a:endParaRPr lang="en-US" dirty="0"/>
          </a:p>
        </p:txBody>
      </p:sp>
      <p:sp>
        <p:nvSpPr>
          <p:cNvPr id="4" name="TextBox 3"/>
          <p:cNvSpPr txBox="1"/>
          <p:nvPr/>
        </p:nvSpPr>
        <p:spPr>
          <a:xfrm>
            <a:off x="3161099" y="1737360"/>
            <a:ext cx="4382701" cy="4696670"/>
          </a:xfrm>
          <a:prstGeom prst="rect">
            <a:avLst/>
          </a:prstGeom>
          <a:noFill/>
        </p:spPr>
        <p:txBody>
          <a:bodyPr wrap="square" rtlCol="0">
            <a:spAutoFit/>
          </a:bodyPr>
          <a:lstStyle/>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Manage his own household well</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Children in submission</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Devoted to what is good</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Hold firm to the faith</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Good reputation among unbelievers</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Not prone to anger</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Not violent</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Not greedy for gain</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Not arrogant</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Not a drunkard</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Not contentious</a:t>
            </a:r>
          </a:p>
          <a:p>
            <a:pPr marL="91440" indent="-91440" defTabSz="914400">
              <a:lnSpc>
                <a:spcPct val="70000"/>
              </a:lnSpc>
              <a:spcBef>
                <a:spcPts val="1200"/>
              </a:spcBef>
              <a:spcAft>
                <a:spcPts val="200"/>
              </a:spcAft>
              <a:buClr>
                <a:schemeClr val="accent1"/>
              </a:buClr>
              <a:buSzPct val="100000"/>
              <a:buFont typeface="Calibri" panose="020F0502020204030204" pitchFamily="34" charset="0"/>
              <a:buChar char=" "/>
            </a:pPr>
            <a:r>
              <a:rPr lang="en-US" dirty="0"/>
              <a:t>• Not a recent convert</a:t>
            </a:r>
          </a:p>
          <a:p>
            <a:endParaRPr lang="en-ZA" dirty="0"/>
          </a:p>
        </p:txBody>
      </p:sp>
      <p:sp>
        <p:nvSpPr>
          <p:cNvPr id="5" name="TextBox 4"/>
          <p:cNvSpPr txBox="1"/>
          <p:nvPr/>
        </p:nvSpPr>
        <p:spPr>
          <a:xfrm>
            <a:off x="7013863" y="1620983"/>
            <a:ext cx="5320145" cy="2554545"/>
          </a:xfrm>
          <a:prstGeom prst="rect">
            <a:avLst/>
          </a:prstGeom>
          <a:noFill/>
        </p:spPr>
        <p:txBody>
          <a:bodyPr wrap="square" rtlCol="0">
            <a:spAutoFit/>
          </a:bodyPr>
          <a:lstStyle/>
          <a:p>
            <a:r>
              <a:rPr lang="en-ZA" sz="4000" dirty="0"/>
              <a:t>O</a:t>
            </a:r>
            <a:r>
              <a:rPr lang="en-ZA" sz="4000" dirty="0" smtClean="0"/>
              <a:t>lder 			(</a:t>
            </a:r>
            <a:r>
              <a:rPr lang="en-ZA" sz="4000" i="1" dirty="0" err="1"/>
              <a:t>presbuteros</a:t>
            </a:r>
            <a:r>
              <a:rPr lang="en-ZA" sz="4000" dirty="0" smtClean="0"/>
              <a:t>)</a:t>
            </a:r>
            <a:endParaRPr lang="en-ZA" sz="4000" dirty="0"/>
          </a:p>
          <a:p>
            <a:r>
              <a:rPr lang="en-ZA" sz="4000" dirty="0"/>
              <a:t>O</a:t>
            </a:r>
            <a:r>
              <a:rPr lang="en-ZA" sz="4000" dirty="0" smtClean="0"/>
              <a:t>verseer 	(</a:t>
            </a:r>
            <a:r>
              <a:rPr lang="en-ZA" sz="4000" i="1" dirty="0" err="1"/>
              <a:t>episkopos</a:t>
            </a:r>
            <a:r>
              <a:rPr lang="en-ZA" sz="4000" dirty="0" smtClean="0"/>
              <a:t>)</a:t>
            </a:r>
            <a:endParaRPr lang="en-ZA" sz="4000" dirty="0"/>
          </a:p>
          <a:p>
            <a:r>
              <a:rPr lang="en-ZA" sz="4000" dirty="0" smtClean="0"/>
              <a:t>Pastor			(</a:t>
            </a:r>
            <a:r>
              <a:rPr lang="en-ZA" sz="4000" i="1" dirty="0" err="1" smtClean="0"/>
              <a:t>poimen</a:t>
            </a:r>
            <a:r>
              <a:rPr lang="en-ZA" sz="4000" dirty="0"/>
              <a:t>)</a:t>
            </a:r>
          </a:p>
          <a:p>
            <a:endParaRPr lang="en-ZA" sz="4000" dirty="0"/>
          </a:p>
        </p:txBody>
      </p:sp>
      <p:sp>
        <p:nvSpPr>
          <p:cNvPr id="6" name="TextBox 5"/>
          <p:cNvSpPr txBox="1"/>
          <p:nvPr/>
        </p:nvSpPr>
        <p:spPr>
          <a:xfrm>
            <a:off x="6286500" y="3594447"/>
            <a:ext cx="5905500" cy="2554545"/>
          </a:xfrm>
          <a:prstGeom prst="rect">
            <a:avLst/>
          </a:prstGeom>
          <a:noFill/>
        </p:spPr>
        <p:txBody>
          <a:bodyPr wrap="square" rtlCol="0">
            <a:spAutoFit/>
          </a:bodyPr>
          <a:lstStyle/>
          <a:p>
            <a:pPr algn="ctr"/>
            <a:r>
              <a:rPr lang="en-US" sz="3200" dirty="0" smtClean="0"/>
              <a:t>Summary Four </a:t>
            </a:r>
            <a:r>
              <a:rPr lang="en-US" sz="3200" dirty="0"/>
              <a:t>categories </a:t>
            </a:r>
            <a:endParaRPr lang="en-US" sz="3200" dirty="0" smtClean="0"/>
          </a:p>
          <a:p>
            <a:pPr marL="342900" indent="-342900">
              <a:buAutoNum type="arabicParenR"/>
            </a:pPr>
            <a:r>
              <a:rPr lang="en-US" sz="3200" dirty="0"/>
              <a:t>S</a:t>
            </a:r>
            <a:r>
              <a:rPr lang="en-US" sz="3200" dirty="0" smtClean="0"/>
              <a:t>exuality </a:t>
            </a:r>
            <a:r>
              <a:rPr lang="en-US" sz="3200" dirty="0"/>
              <a:t>(one woman man</a:t>
            </a:r>
            <a:r>
              <a:rPr lang="en-US" sz="3200" dirty="0" smtClean="0"/>
              <a:t>)</a:t>
            </a:r>
          </a:p>
          <a:p>
            <a:pPr marL="342900" indent="-342900">
              <a:buAutoNum type="arabicParenR"/>
            </a:pPr>
            <a:r>
              <a:rPr lang="en-US" sz="3200" dirty="0"/>
              <a:t>F</a:t>
            </a:r>
            <a:r>
              <a:rPr lang="en-US" sz="3200" dirty="0" smtClean="0"/>
              <a:t>amily </a:t>
            </a:r>
            <a:r>
              <a:rPr lang="en-US" sz="3200" dirty="0"/>
              <a:t>leadership </a:t>
            </a:r>
            <a:r>
              <a:rPr lang="en-US" sz="3200" dirty="0" err="1"/>
              <a:t>incl</a:t>
            </a:r>
            <a:r>
              <a:rPr lang="en-US" sz="3200" dirty="0"/>
              <a:t> children </a:t>
            </a:r>
            <a:endParaRPr lang="en-US" sz="3200" dirty="0" smtClean="0"/>
          </a:p>
          <a:p>
            <a:pPr marL="342900" indent="-342900">
              <a:buAutoNum type="arabicParenR"/>
            </a:pPr>
            <a:r>
              <a:rPr lang="en-US" sz="3200" dirty="0"/>
              <a:t>G</a:t>
            </a:r>
            <a:r>
              <a:rPr lang="en-US" sz="3200" dirty="0" smtClean="0"/>
              <a:t>eneral </a:t>
            </a:r>
            <a:r>
              <a:rPr lang="en-US" sz="3200" dirty="0"/>
              <a:t>character </a:t>
            </a:r>
            <a:endParaRPr lang="en-US" sz="3200" dirty="0" smtClean="0"/>
          </a:p>
          <a:p>
            <a:pPr marL="342900" indent="-342900">
              <a:buAutoNum type="arabicParenR"/>
            </a:pPr>
            <a:r>
              <a:rPr lang="en-US" sz="3200" dirty="0" smtClean="0"/>
              <a:t>Teach</a:t>
            </a:r>
            <a:endParaRPr lang="en-ZA" sz="3200" dirty="0"/>
          </a:p>
        </p:txBody>
      </p:sp>
    </p:spTree>
    <p:extLst>
      <p:ext uri="{BB962C8B-B14F-4D97-AF65-F5344CB8AC3E}">
        <p14:creationId xmlns:p14="http://schemas.microsoft.com/office/powerpoint/2010/main" val="361166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550" y="307818"/>
            <a:ext cx="11697078" cy="646331"/>
          </a:xfrm>
          <a:prstGeom prst="rect">
            <a:avLst/>
          </a:prstGeom>
          <a:noFill/>
        </p:spPr>
        <p:txBody>
          <a:bodyPr wrap="square" rtlCol="0">
            <a:spAutoFit/>
          </a:bodyPr>
          <a:lstStyle/>
          <a:p>
            <a:pPr algn="ctr"/>
            <a:r>
              <a:rPr lang="en-US" sz="3600" b="1" dirty="0" smtClean="0"/>
              <a:t>Key themes (Power of the Gospel)</a:t>
            </a:r>
            <a:endParaRPr lang="en-ZA" sz="3600" b="1" dirty="0"/>
          </a:p>
        </p:txBody>
      </p:sp>
      <p:sp>
        <p:nvSpPr>
          <p:cNvPr id="4" name="TextBox 3"/>
          <p:cNvSpPr txBox="1"/>
          <p:nvPr/>
        </p:nvSpPr>
        <p:spPr>
          <a:xfrm>
            <a:off x="1973140" y="521911"/>
            <a:ext cx="9558369" cy="954107"/>
          </a:xfrm>
          <a:prstGeom prst="rect">
            <a:avLst/>
          </a:prstGeom>
          <a:noFill/>
        </p:spPr>
        <p:txBody>
          <a:bodyPr wrap="square" rtlCol="0">
            <a:spAutoFit/>
          </a:bodyPr>
          <a:lstStyle/>
          <a:p>
            <a:endParaRPr lang="en-ZA" sz="2800" dirty="0"/>
          </a:p>
          <a:p>
            <a:r>
              <a:rPr lang="en-ZA" sz="2800" dirty="0"/>
              <a:t>4)Model the truth </a:t>
            </a:r>
            <a:r>
              <a:rPr lang="en-ZA" sz="2800" dirty="0" smtClean="0"/>
              <a:t>	</a:t>
            </a:r>
            <a:r>
              <a:rPr lang="en-ZA" sz="2800" dirty="0" err="1" smtClean="0"/>
              <a:t>ie</a:t>
            </a:r>
            <a:r>
              <a:rPr lang="en-ZA" sz="2800" dirty="0" smtClean="0"/>
              <a:t> Power of the Gospel : Sanctification </a:t>
            </a:r>
            <a:endParaRPr lang="en-ZA" sz="2800" dirty="0"/>
          </a:p>
        </p:txBody>
      </p:sp>
      <p:sp>
        <p:nvSpPr>
          <p:cNvPr id="6" name="TextBox 5"/>
          <p:cNvSpPr txBox="1"/>
          <p:nvPr/>
        </p:nvSpPr>
        <p:spPr>
          <a:xfrm>
            <a:off x="15089" y="4627418"/>
            <a:ext cx="12068270" cy="369332"/>
          </a:xfrm>
          <a:prstGeom prst="rect">
            <a:avLst/>
          </a:prstGeom>
          <a:noFill/>
        </p:spPr>
        <p:txBody>
          <a:bodyPr wrap="square" rtlCol="0">
            <a:spAutoFit/>
          </a:bodyPr>
          <a:lstStyle/>
          <a:p>
            <a:endParaRPr lang="en-ZA" dirty="0"/>
          </a:p>
        </p:txBody>
      </p:sp>
      <p:sp>
        <p:nvSpPr>
          <p:cNvPr id="7" name="TextBox 6"/>
          <p:cNvSpPr txBox="1"/>
          <p:nvPr/>
        </p:nvSpPr>
        <p:spPr>
          <a:xfrm>
            <a:off x="247290" y="1476018"/>
            <a:ext cx="11603868" cy="2400657"/>
          </a:xfrm>
          <a:prstGeom prst="rect">
            <a:avLst/>
          </a:prstGeom>
          <a:noFill/>
        </p:spPr>
        <p:txBody>
          <a:bodyPr wrap="square" rtlCol="0">
            <a:spAutoFit/>
          </a:bodyPr>
          <a:lstStyle/>
          <a:p>
            <a:pPr algn="ctr"/>
            <a:r>
              <a:rPr lang="en-ZA" sz="6600" b="1" dirty="0" smtClean="0"/>
              <a:t>Elders must </a:t>
            </a:r>
            <a:r>
              <a:rPr lang="en-ZA" sz="6600" b="1" dirty="0"/>
              <a:t>m</a:t>
            </a:r>
            <a:r>
              <a:rPr lang="en-ZA" sz="6600" b="1" dirty="0" smtClean="0"/>
              <a:t>odel </a:t>
            </a:r>
            <a:r>
              <a:rPr lang="en-ZA" sz="6600" b="1" dirty="0"/>
              <a:t>the truth 	</a:t>
            </a:r>
            <a:br>
              <a:rPr lang="en-ZA" sz="6600" b="1" dirty="0"/>
            </a:br>
            <a:endParaRPr lang="en-ZA" sz="6600" dirty="0"/>
          </a:p>
          <a:p>
            <a:endParaRPr lang="en-ZA" dirty="0"/>
          </a:p>
        </p:txBody>
      </p:sp>
      <p:sp>
        <p:nvSpPr>
          <p:cNvPr id="9" name="TextBox 8"/>
          <p:cNvSpPr txBox="1"/>
          <p:nvPr/>
        </p:nvSpPr>
        <p:spPr>
          <a:xfrm flipH="1" flipV="1">
            <a:off x="1067958" y="3507387"/>
            <a:ext cx="9936015" cy="369332"/>
          </a:xfrm>
          <a:prstGeom prst="rect">
            <a:avLst/>
          </a:prstGeom>
          <a:noFill/>
        </p:spPr>
        <p:txBody>
          <a:bodyPr wrap="square" rtlCol="0">
            <a:spAutoFit/>
          </a:bodyPr>
          <a:lstStyle/>
          <a:p>
            <a:r>
              <a:rPr lang="en-US" dirty="0" smtClean="0"/>
              <a:t>So </a:t>
            </a:r>
            <a:endParaRPr lang="en-ZA" dirty="0"/>
          </a:p>
        </p:txBody>
      </p:sp>
      <p:sp>
        <p:nvSpPr>
          <p:cNvPr id="10" name="TextBox 9"/>
          <p:cNvSpPr txBox="1"/>
          <p:nvPr/>
        </p:nvSpPr>
        <p:spPr>
          <a:xfrm>
            <a:off x="1318492" y="2888672"/>
            <a:ext cx="9434945" cy="6247864"/>
          </a:xfrm>
          <a:prstGeom prst="rect">
            <a:avLst/>
          </a:prstGeom>
          <a:noFill/>
        </p:spPr>
        <p:txBody>
          <a:bodyPr wrap="square" rtlCol="0">
            <a:spAutoFit/>
          </a:bodyPr>
          <a:lstStyle/>
          <a:p>
            <a:r>
              <a:rPr lang="en-ZA" sz="4000" b="1" dirty="0" smtClean="0"/>
              <a:t>1) word </a:t>
            </a:r>
            <a:r>
              <a:rPr lang="en-ZA" sz="4000" b="1" dirty="0"/>
              <a:t>of God will not be </a:t>
            </a:r>
            <a:r>
              <a:rPr lang="en-ZA" sz="4000" b="1" dirty="0" smtClean="0"/>
              <a:t>dishonoured</a:t>
            </a:r>
          </a:p>
          <a:p>
            <a:r>
              <a:rPr lang="en-ZA" sz="4000" b="1" dirty="0" smtClean="0"/>
              <a:t>2) that </a:t>
            </a:r>
            <a:r>
              <a:rPr lang="en-ZA" sz="4000" b="1" dirty="0"/>
              <a:t>the name of God and </a:t>
            </a:r>
            <a:r>
              <a:rPr lang="en-ZA" sz="4000" b="1" i="1" dirty="0"/>
              <a:t>his</a:t>
            </a:r>
            <a:r>
              <a:rPr lang="en-ZA" sz="4000" b="1" dirty="0"/>
              <a:t> doctrine be not blasphemed. </a:t>
            </a:r>
            <a:endParaRPr lang="en-ZA" sz="4000" b="1" dirty="0" smtClean="0"/>
          </a:p>
          <a:p>
            <a:r>
              <a:rPr lang="en-US" sz="4000" b="1" dirty="0" smtClean="0"/>
              <a:t>3)so </a:t>
            </a:r>
            <a:r>
              <a:rPr lang="en-US" sz="4000" b="1" dirty="0"/>
              <a:t>that he will be able both to exhort in sound doctrine </a:t>
            </a:r>
            <a:r>
              <a:rPr lang="en-US" sz="4000" b="1" u="sng" dirty="0"/>
              <a:t>and to refute those who contradict.</a:t>
            </a:r>
          </a:p>
          <a:p>
            <a:endParaRPr lang="en-ZA" sz="4000" dirty="0"/>
          </a:p>
          <a:p>
            <a:endParaRPr lang="en-ZA" sz="4000" b="1" dirty="0"/>
          </a:p>
          <a:p>
            <a:r>
              <a:rPr lang="en-ZA" sz="4000" b="1" dirty="0"/>
              <a:t> </a:t>
            </a:r>
          </a:p>
          <a:p>
            <a:endParaRPr lang="en-ZA" sz="4000" b="1" dirty="0"/>
          </a:p>
        </p:txBody>
      </p:sp>
    </p:spTree>
    <p:extLst>
      <p:ext uri="{BB962C8B-B14F-4D97-AF65-F5344CB8AC3E}">
        <p14:creationId xmlns:p14="http://schemas.microsoft.com/office/powerpoint/2010/main" val="185310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550" y="307818"/>
            <a:ext cx="11697078" cy="646331"/>
          </a:xfrm>
          <a:prstGeom prst="rect">
            <a:avLst/>
          </a:prstGeom>
          <a:noFill/>
        </p:spPr>
        <p:txBody>
          <a:bodyPr wrap="square" rtlCol="0">
            <a:spAutoFit/>
          </a:bodyPr>
          <a:lstStyle/>
          <a:p>
            <a:pPr algn="ctr"/>
            <a:r>
              <a:rPr lang="en-US" sz="3600" b="1" dirty="0" smtClean="0"/>
              <a:t>How is it modeled?</a:t>
            </a:r>
            <a:r>
              <a:rPr lang="en-US" sz="3600" b="1" u="sng" dirty="0">
                <a:solidFill>
                  <a:srgbClr val="FF0000"/>
                </a:solidFill>
              </a:rPr>
              <a:t> </a:t>
            </a:r>
            <a:r>
              <a:rPr lang="en-US" sz="3600" b="1" u="sng" dirty="0" smtClean="0">
                <a:solidFill>
                  <a:srgbClr val="FF0000"/>
                </a:solidFill>
              </a:rPr>
              <a:t>Sound </a:t>
            </a:r>
            <a:r>
              <a:rPr lang="en-US" sz="3600" b="1" u="sng" dirty="0">
                <a:solidFill>
                  <a:srgbClr val="FF0000"/>
                </a:solidFill>
              </a:rPr>
              <a:t>in </a:t>
            </a:r>
            <a:r>
              <a:rPr lang="en-US" sz="3600" b="1" u="sng" dirty="0" smtClean="0">
                <a:solidFill>
                  <a:srgbClr val="FF0000"/>
                </a:solidFill>
              </a:rPr>
              <a:t>Faith &amp; Doctrine</a:t>
            </a:r>
            <a:r>
              <a:rPr lang="en-US" sz="3600" b="1" dirty="0" smtClean="0"/>
              <a:t> </a:t>
            </a:r>
            <a:endParaRPr lang="en-ZA" sz="3600" b="1" dirty="0"/>
          </a:p>
        </p:txBody>
      </p:sp>
      <p:sp>
        <p:nvSpPr>
          <p:cNvPr id="3" name="TextBox 2"/>
          <p:cNvSpPr txBox="1"/>
          <p:nvPr/>
        </p:nvSpPr>
        <p:spPr>
          <a:xfrm>
            <a:off x="0" y="1867527"/>
            <a:ext cx="11724238" cy="1661993"/>
          </a:xfrm>
          <a:prstGeom prst="rect">
            <a:avLst/>
          </a:prstGeom>
          <a:noFill/>
        </p:spPr>
        <p:txBody>
          <a:bodyPr wrap="square" rtlCol="0">
            <a:spAutoFit/>
          </a:bodyPr>
          <a:lstStyle/>
          <a:p>
            <a:r>
              <a:rPr lang="en-US" sz="2800" b="1" dirty="0"/>
              <a:t>  Tit 1:9 </a:t>
            </a:r>
            <a:r>
              <a:rPr lang="en-US" sz="2800" dirty="0"/>
              <a:t>holding fast the faithful word which is in accordance with the teaching, so that he will be able both to exhort in </a:t>
            </a:r>
            <a:r>
              <a:rPr lang="en-US" sz="2800" b="1" u="sng" dirty="0">
                <a:solidFill>
                  <a:srgbClr val="FF0000"/>
                </a:solidFill>
              </a:rPr>
              <a:t>sound doctrine </a:t>
            </a:r>
            <a:r>
              <a:rPr lang="en-US" sz="2800" dirty="0"/>
              <a:t>and to refute those who contradict.</a:t>
            </a:r>
          </a:p>
          <a:p>
            <a:endParaRPr lang="en-ZA" dirty="0"/>
          </a:p>
        </p:txBody>
      </p:sp>
      <p:sp>
        <p:nvSpPr>
          <p:cNvPr id="4" name="TextBox 3"/>
          <p:cNvSpPr txBox="1"/>
          <p:nvPr/>
        </p:nvSpPr>
        <p:spPr>
          <a:xfrm>
            <a:off x="-46777" y="1146473"/>
            <a:ext cx="12068270" cy="523220"/>
          </a:xfrm>
          <a:prstGeom prst="rect">
            <a:avLst/>
          </a:prstGeom>
          <a:noFill/>
        </p:spPr>
        <p:txBody>
          <a:bodyPr wrap="square" rtlCol="0">
            <a:spAutoFit/>
          </a:bodyPr>
          <a:lstStyle/>
          <a:p>
            <a:pPr algn="ctr"/>
            <a:r>
              <a:rPr lang="en-ZA" sz="2800" dirty="0"/>
              <a:t>Teaching </a:t>
            </a:r>
            <a:r>
              <a:rPr lang="en-ZA" sz="2800" dirty="0" smtClean="0"/>
              <a:t>of </a:t>
            </a:r>
            <a:r>
              <a:rPr lang="en-ZA" sz="2800" dirty="0"/>
              <a:t>Sound  (</a:t>
            </a:r>
            <a:r>
              <a:rPr lang="en-ZA" sz="2800" dirty="0" err="1"/>
              <a:t>Hugiaino</a:t>
            </a:r>
            <a:r>
              <a:rPr lang="en-ZA" sz="2800" dirty="0"/>
              <a:t>) Healthy </a:t>
            </a:r>
            <a:r>
              <a:rPr lang="en-ZA" sz="2800" dirty="0" smtClean="0"/>
              <a:t>doctrine 9 of 12 times in Tim/Titus </a:t>
            </a:r>
            <a:endParaRPr lang="en-ZA" sz="2800" dirty="0"/>
          </a:p>
        </p:txBody>
      </p:sp>
      <p:sp>
        <p:nvSpPr>
          <p:cNvPr id="5" name="TextBox 4"/>
          <p:cNvSpPr txBox="1"/>
          <p:nvPr/>
        </p:nvSpPr>
        <p:spPr>
          <a:xfrm>
            <a:off x="15089" y="3321281"/>
            <a:ext cx="12191999" cy="954107"/>
          </a:xfrm>
          <a:prstGeom prst="rect">
            <a:avLst/>
          </a:prstGeom>
          <a:noFill/>
        </p:spPr>
        <p:txBody>
          <a:bodyPr wrap="square" rtlCol="0">
            <a:spAutoFit/>
          </a:bodyPr>
          <a:lstStyle/>
          <a:p>
            <a:r>
              <a:rPr lang="en-US" sz="2800" b="1" dirty="0"/>
              <a:t>  Tit 1:13 </a:t>
            </a:r>
            <a:r>
              <a:rPr lang="en-US" sz="2800" dirty="0"/>
              <a:t>This testimony is true. For this reason reprove them severely so that they may be </a:t>
            </a:r>
            <a:r>
              <a:rPr lang="en-US" sz="2800" b="1" u="sng" dirty="0">
                <a:solidFill>
                  <a:srgbClr val="FF0000"/>
                </a:solidFill>
              </a:rPr>
              <a:t>sound in the faith</a:t>
            </a:r>
            <a:r>
              <a:rPr lang="en-US" sz="2800" dirty="0"/>
              <a:t>,</a:t>
            </a:r>
            <a:endParaRPr lang="en-US" sz="2800" dirty="0">
              <a:effectLst/>
            </a:endParaRPr>
          </a:p>
        </p:txBody>
      </p:sp>
      <p:sp>
        <p:nvSpPr>
          <p:cNvPr id="6" name="TextBox 5"/>
          <p:cNvSpPr txBox="1"/>
          <p:nvPr/>
        </p:nvSpPr>
        <p:spPr>
          <a:xfrm>
            <a:off x="0" y="4200719"/>
            <a:ext cx="12192000" cy="1384995"/>
          </a:xfrm>
          <a:prstGeom prst="rect">
            <a:avLst/>
          </a:prstGeom>
          <a:noFill/>
        </p:spPr>
        <p:txBody>
          <a:bodyPr wrap="square" rtlCol="0">
            <a:spAutoFit/>
          </a:bodyPr>
          <a:lstStyle/>
          <a:p>
            <a:r>
              <a:rPr lang="en-US" sz="2800" b="1" dirty="0"/>
              <a:t>  Tit 2:1 </a:t>
            </a:r>
            <a:r>
              <a:rPr lang="en-US" sz="2800" dirty="0"/>
              <a:t>But as for you, speak the things which are fitting for </a:t>
            </a:r>
            <a:r>
              <a:rPr lang="en-US" sz="2800" b="1" u="sng" dirty="0">
                <a:solidFill>
                  <a:srgbClr val="FF0000"/>
                </a:solidFill>
              </a:rPr>
              <a:t>sound doctrine</a:t>
            </a:r>
            <a:r>
              <a:rPr lang="en-US" sz="2800" dirty="0"/>
              <a:t>.</a:t>
            </a:r>
          </a:p>
          <a:p>
            <a:r>
              <a:rPr lang="en-US" sz="2800" b="1" dirty="0"/>
              <a:t>  Tit 2:2 </a:t>
            </a:r>
            <a:r>
              <a:rPr lang="en-US" sz="2800" dirty="0"/>
              <a:t>Older men are to be temperate, dignified, sensible, </a:t>
            </a:r>
            <a:r>
              <a:rPr lang="en-US" sz="2800" b="1" u="sng" dirty="0">
                <a:solidFill>
                  <a:srgbClr val="FF0000"/>
                </a:solidFill>
              </a:rPr>
              <a:t>sound in faith</a:t>
            </a:r>
            <a:r>
              <a:rPr lang="en-US" sz="2800" dirty="0"/>
              <a:t>, in love, in perseverance.</a:t>
            </a:r>
            <a:endParaRPr lang="en-US" sz="2800" dirty="0">
              <a:effectLst/>
            </a:endParaRPr>
          </a:p>
        </p:txBody>
      </p:sp>
      <p:sp>
        <p:nvSpPr>
          <p:cNvPr id="7" name="TextBox 6"/>
          <p:cNvSpPr txBox="1"/>
          <p:nvPr/>
        </p:nvSpPr>
        <p:spPr>
          <a:xfrm>
            <a:off x="15089" y="5745018"/>
            <a:ext cx="11944539" cy="800219"/>
          </a:xfrm>
          <a:prstGeom prst="rect">
            <a:avLst/>
          </a:prstGeom>
          <a:noFill/>
        </p:spPr>
        <p:txBody>
          <a:bodyPr wrap="square" rtlCol="0">
            <a:spAutoFit/>
          </a:bodyPr>
          <a:lstStyle/>
          <a:p>
            <a:r>
              <a:rPr lang="en-ZA" sz="2800" b="1" dirty="0"/>
              <a:t>2Tim 4:3 </a:t>
            </a:r>
            <a:r>
              <a:rPr lang="en-ZA" sz="2800" dirty="0"/>
              <a:t>For </a:t>
            </a:r>
            <a:r>
              <a:rPr lang="en-ZA" sz="2800" baseline="30000" dirty="0"/>
              <a:t>a </a:t>
            </a:r>
            <a:r>
              <a:rPr lang="en-ZA" sz="2800" dirty="0"/>
              <a:t>the time will come when they will not endure </a:t>
            </a:r>
            <a:r>
              <a:rPr lang="en-ZA" sz="2800" baseline="30000" dirty="0"/>
              <a:t>b </a:t>
            </a:r>
            <a:r>
              <a:rPr lang="en-ZA" sz="2800" b="1" u="sng" dirty="0">
                <a:solidFill>
                  <a:srgbClr val="FF0000"/>
                </a:solidFill>
              </a:rPr>
              <a:t>sound doctrine</a:t>
            </a:r>
            <a:r>
              <a:rPr lang="en-ZA" sz="2800" b="1" u="sng" dirty="0"/>
              <a:t>;</a:t>
            </a:r>
            <a:endParaRPr lang="en-ZA" sz="2800" dirty="0"/>
          </a:p>
          <a:p>
            <a:endParaRPr lang="en-ZA" dirty="0"/>
          </a:p>
        </p:txBody>
      </p:sp>
    </p:spTree>
    <p:extLst>
      <p:ext uri="{BB962C8B-B14F-4D97-AF65-F5344CB8AC3E}">
        <p14:creationId xmlns:p14="http://schemas.microsoft.com/office/powerpoint/2010/main" val="312824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550" y="-141816"/>
            <a:ext cx="11697078" cy="830997"/>
          </a:xfrm>
          <a:prstGeom prst="rect">
            <a:avLst/>
          </a:prstGeom>
          <a:noFill/>
        </p:spPr>
        <p:txBody>
          <a:bodyPr wrap="square" rtlCol="0">
            <a:spAutoFit/>
          </a:bodyPr>
          <a:lstStyle/>
          <a:p>
            <a:pPr algn="ctr"/>
            <a:r>
              <a:rPr lang="en-US" sz="4800" b="1" dirty="0" smtClean="0"/>
              <a:t>(</a:t>
            </a:r>
            <a:r>
              <a:rPr lang="en-US" sz="4800" b="1" dirty="0" smtClean="0"/>
              <a:t>We </a:t>
            </a:r>
            <a:r>
              <a:rPr lang="en-US" sz="4800" b="1" dirty="0" smtClean="0"/>
              <a:t>all  called to </a:t>
            </a:r>
            <a:r>
              <a:rPr lang="en-US" sz="4800" b="1" dirty="0" smtClean="0"/>
              <a:t>model the truth ch2 )</a:t>
            </a:r>
            <a:endParaRPr lang="en-ZA" sz="4800" b="1" dirty="0"/>
          </a:p>
        </p:txBody>
      </p:sp>
      <p:sp>
        <p:nvSpPr>
          <p:cNvPr id="7" name="TextBox 6"/>
          <p:cNvSpPr txBox="1"/>
          <p:nvPr/>
        </p:nvSpPr>
        <p:spPr>
          <a:xfrm>
            <a:off x="15089" y="2980546"/>
            <a:ext cx="12176911" cy="2554545"/>
          </a:xfrm>
          <a:prstGeom prst="rect">
            <a:avLst/>
          </a:prstGeom>
          <a:noFill/>
        </p:spPr>
        <p:txBody>
          <a:bodyPr wrap="square" rtlCol="0">
            <a:spAutoFit/>
          </a:bodyPr>
          <a:lstStyle/>
          <a:p>
            <a:r>
              <a:rPr lang="en-ZA" sz="3200" b="1" u="sng" dirty="0" smtClean="0"/>
              <a:t>Ch2 </a:t>
            </a:r>
            <a:r>
              <a:rPr lang="en-ZA" sz="3200" b="1" u="sng" dirty="0"/>
              <a:t>v5 </a:t>
            </a:r>
            <a:r>
              <a:rPr lang="en-ZA" sz="3200" baseline="30000" dirty="0"/>
              <a:t>c </a:t>
            </a:r>
            <a:r>
              <a:rPr lang="en-ZA" sz="3200" dirty="0"/>
              <a:t>so that the word of God </a:t>
            </a:r>
            <a:r>
              <a:rPr lang="en-ZA" sz="3200" b="1" u="sng" dirty="0"/>
              <a:t>will not be </a:t>
            </a:r>
            <a:r>
              <a:rPr lang="en-ZA" sz="3200" b="1" u="sng" dirty="0" err="1"/>
              <a:t>dishonored</a:t>
            </a:r>
            <a:r>
              <a:rPr lang="en-ZA" sz="3200" dirty="0"/>
              <a:t>.</a:t>
            </a:r>
          </a:p>
          <a:p>
            <a:r>
              <a:rPr lang="en-ZA" sz="3200" b="1" dirty="0"/>
              <a:t>V7 </a:t>
            </a:r>
            <a:r>
              <a:rPr lang="en-ZA" sz="3200" b="1" dirty="0" smtClean="0"/>
              <a:t>..</a:t>
            </a:r>
            <a:r>
              <a:rPr lang="en-ZA" sz="3200" dirty="0" smtClean="0"/>
              <a:t>in </a:t>
            </a:r>
            <a:r>
              <a:rPr lang="en-ZA" sz="3200" dirty="0"/>
              <a:t>all things show yourself to be </a:t>
            </a:r>
            <a:r>
              <a:rPr lang="en-ZA" sz="3200" baseline="30000" dirty="0"/>
              <a:t>a </a:t>
            </a:r>
            <a:r>
              <a:rPr lang="en-ZA" sz="3200" dirty="0"/>
              <a:t>an </a:t>
            </a:r>
            <a:r>
              <a:rPr lang="en-ZA" sz="3200" b="1" u="sng" dirty="0"/>
              <a:t>example of good deeds</a:t>
            </a:r>
            <a:r>
              <a:rPr lang="en-ZA" sz="3200" dirty="0"/>
              <a:t>.</a:t>
            </a:r>
          </a:p>
          <a:p>
            <a:r>
              <a:rPr lang="en-ZA" sz="3200" dirty="0"/>
              <a:t> </a:t>
            </a:r>
            <a:r>
              <a:rPr lang="en-ZA" sz="3200" b="1" dirty="0"/>
              <a:t>V</a:t>
            </a:r>
            <a:r>
              <a:rPr lang="en-ZA" sz="3200" b="1" dirty="0" smtClean="0"/>
              <a:t>8</a:t>
            </a:r>
            <a:r>
              <a:rPr lang="en-ZA" sz="3200" dirty="0" smtClean="0"/>
              <a:t> ..so </a:t>
            </a:r>
            <a:r>
              <a:rPr lang="en-ZA" sz="3200" baseline="30000" dirty="0"/>
              <a:t>a </a:t>
            </a:r>
            <a:r>
              <a:rPr lang="en-ZA" sz="3200" dirty="0"/>
              <a:t>that the opponent will be put to shame, </a:t>
            </a:r>
            <a:r>
              <a:rPr lang="en-ZA" sz="3200" b="1" u="sng" dirty="0"/>
              <a:t>having nothing bad to say about us</a:t>
            </a:r>
            <a:r>
              <a:rPr lang="en-ZA" sz="3200" b="1" u="sng" dirty="0" smtClean="0"/>
              <a:t>. </a:t>
            </a:r>
            <a:endParaRPr lang="en-ZA" sz="3200" b="1" u="sng" dirty="0"/>
          </a:p>
          <a:p>
            <a:r>
              <a:rPr lang="en-ZA" sz="3200" dirty="0"/>
              <a:t> </a:t>
            </a:r>
          </a:p>
        </p:txBody>
      </p:sp>
      <p:sp>
        <p:nvSpPr>
          <p:cNvPr id="9" name="TextBox 8"/>
          <p:cNvSpPr txBox="1"/>
          <p:nvPr/>
        </p:nvSpPr>
        <p:spPr>
          <a:xfrm>
            <a:off x="0" y="1243179"/>
            <a:ext cx="12192000" cy="1323439"/>
          </a:xfrm>
          <a:prstGeom prst="rect">
            <a:avLst/>
          </a:prstGeom>
          <a:noFill/>
        </p:spPr>
        <p:txBody>
          <a:bodyPr wrap="square" rtlCol="0">
            <a:spAutoFit/>
          </a:bodyPr>
          <a:lstStyle/>
          <a:p>
            <a:r>
              <a:rPr lang="en-US" sz="4000" dirty="0" smtClean="0"/>
              <a:t>We have all been called to holy living , older men , older woman , younger men </a:t>
            </a:r>
            <a:r>
              <a:rPr lang="en-US" sz="4000" dirty="0" smtClean="0"/>
              <a:t>,younger </a:t>
            </a:r>
            <a:r>
              <a:rPr lang="en-US" sz="4000" dirty="0" smtClean="0"/>
              <a:t>woman, employees </a:t>
            </a:r>
            <a:r>
              <a:rPr lang="en-US" sz="4000" dirty="0" smtClean="0"/>
              <a:t>..</a:t>
            </a:r>
          </a:p>
        </p:txBody>
      </p:sp>
    </p:spTree>
    <p:extLst>
      <p:ext uri="{BB962C8B-B14F-4D97-AF65-F5344CB8AC3E}">
        <p14:creationId xmlns:p14="http://schemas.microsoft.com/office/powerpoint/2010/main" val="298888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5473"/>
            <a:ext cx="12292445" cy="3046988"/>
          </a:xfrm>
          <a:prstGeom prst="rect">
            <a:avLst/>
          </a:prstGeom>
          <a:noFill/>
        </p:spPr>
        <p:txBody>
          <a:bodyPr wrap="square" rtlCol="0">
            <a:spAutoFit/>
          </a:bodyPr>
          <a:lstStyle/>
          <a:p>
            <a:pPr algn="ctr"/>
            <a:r>
              <a:rPr lang="en-US" sz="9600" dirty="0" smtClean="0"/>
              <a:t>Questions </a:t>
            </a:r>
          </a:p>
          <a:p>
            <a:pPr algn="ctr"/>
            <a:r>
              <a:rPr lang="en-US" sz="9600" dirty="0" smtClean="0"/>
              <a:t>up to ch</a:t>
            </a:r>
            <a:r>
              <a:rPr lang="en-US" sz="9600" dirty="0" smtClean="0"/>
              <a:t>2v10</a:t>
            </a:r>
            <a:endParaRPr lang="en-ZA" sz="9600" dirty="0"/>
          </a:p>
        </p:txBody>
      </p:sp>
    </p:spTree>
    <p:extLst>
      <p:ext uri="{BB962C8B-B14F-4D97-AF65-F5344CB8AC3E}">
        <p14:creationId xmlns:p14="http://schemas.microsoft.com/office/powerpoint/2010/main" val="3740626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Titus 2:11-15 </a:t>
            </a:r>
            <a:br>
              <a:rPr lang="en-US" dirty="0" smtClean="0"/>
            </a:br>
            <a:r>
              <a:rPr lang="en-US" b="1" baseline="30000" dirty="0" smtClean="0"/>
              <a:t>Tit </a:t>
            </a:r>
            <a:r>
              <a:rPr lang="en-US" b="1" baseline="30000" dirty="0"/>
              <a:t>2:11 </a:t>
            </a:r>
            <a:r>
              <a:rPr lang="en-US" dirty="0"/>
              <a:t>For the grace of God has </a:t>
            </a:r>
            <a:r>
              <a:rPr lang="en-US" dirty="0" smtClean="0"/>
              <a:t>appeared</a:t>
            </a:r>
            <a:endParaRPr lang="en-US" dirty="0"/>
          </a:p>
        </p:txBody>
      </p:sp>
      <p:sp>
        <p:nvSpPr>
          <p:cNvPr id="3" name="Content Placeholder 2"/>
          <p:cNvSpPr>
            <a:spLocks noGrp="1"/>
          </p:cNvSpPr>
          <p:nvPr>
            <p:ph idx="1"/>
          </p:nvPr>
        </p:nvSpPr>
        <p:spPr>
          <a:xfrm>
            <a:off x="1097280" y="1845734"/>
            <a:ext cx="10058400" cy="3640666"/>
          </a:xfrm>
        </p:spPr>
        <p:txBody>
          <a:bodyPr>
            <a:normAutofit/>
          </a:bodyPr>
          <a:lstStyle/>
          <a:p>
            <a:r>
              <a:rPr lang="en-US" dirty="0" smtClean="0"/>
              <a:t>Paul </a:t>
            </a:r>
            <a:r>
              <a:rPr lang="en-US" dirty="0"/>
              <a:t>had instructed Titus on how to teach the various groups of people in the congregations at Crete (older men, older women, etc.). In verses 11-15, Paul brought them back to the gospel, which was the reason they should have served God. The gospel gave them the ability to serve him. In verse 11 Paul reminded the people of Crete that their lives had been filled with God’s grace. What did that grace “teach” them to do?</a:t>
            </a:r>
          </a:p>
          <a:p>
            <a:endParaRPr lang="en-US" dirty="0"/>
          </a:p>
        </p:txBody>
      </p:sp>
      <p:sp>
        <p:nvSpPr>
          <p:cNvPr id="4" name="TextBox 3"/>
          <p:cNvSpPr txBox="1"/>
          <p:nvPr/>
        </p:nvSpPr>
        <p:spPr>
          <a:xfrm>
            <a:off x="1097280" y="5486400"/>
            <a:ext cx="10366218" cy="1231106"/>
          </a:xfrm>
          <a:prstGeom prst="rect">
            <a:avLst/>
          </a:prstGeom>
          <a:noFill/>
        </p:spPr>
        <p:txBody>
          <a:bodyPr wrap="square" rtlCol="0">
            <a:spAutoFit/>
          </a:bodyPr>
          <a:lstStyle/>
          <a:p>
            <a:r>
              <a:rPr lang="en-US" sz="2800" b="1" dirty="0">
                <a:solidFill>
                  <a:srgbClr val="FF0000"/>
                </a:solidFill>
              </a:rPr>
              <a:t>It taught them to say no to sin. It taught them to live upright lives in service to God.</a:t>
            </a:r>
          </a:p>
          <a:p>
            <a:endParaRPr lang="en-ZA" dirty="0"/>
          </a:p>
        </p:txBody>
      </p:sp>
    </p:spTree>
    <p:extLst>
      <p:ext uri="{BB962C8B-B14F-4D97-AF65-F5344CB8AC3E}">
        <p14:creationId xmlns:p14="http://schemas.microsoft.com/office/powerpoint/2010/main" val="147154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Titus 3:1-2</a:t>
            </a:r>
            <a:endParaRPr lang="en-US" dirty="0"/>
          </a:p>
        </p:txBody>
      </p:sp>
      <p:sp>
        <p:nvSpPr>
          <p:cNvPr id="3" name="Content Placeholder 2"/>
          <p:cNvSpPr>
            <a:spLocks noGrp="1"/>
          </p:cNvSpPr>
          <p:nvPr>
            <p:ph idx="1"/>
          </p:nvPr>
        </p:nvSpPr>
        <p:spPr>
          <a:xfrm>
            <a:off x="1097280" y="1845734"/>
            <a:ext cx="10058400" cy="1322979"/>
          </a:xfrm>
        </p:spPr>
        <p:txBody>
          <a:bodyPr>
            <a:normAutofit/>
          </a:bodyPr>
          <a:lstStyle/>
          <a:p>
            <a:r>
              <a:rPr lang="en-US" dirty="0" smtClean="0"/>
              <a:t>What </a:t>
            </a:r>
            <a:r>
              <a:rPr lang="en-US" dirty="0"/>
              <a:t>attitude </a:t>
            </a:r>
            <a:r>
              <a:rPr lang="en-US" dirty="0" smtClean="0"/>
              <a:t>should </a:t>
            </a:r>
            <a:r>
              <a:rPr lang="en-US" dirty="0" smtClean="0"/>
              <a:t>Christians </a:t>
            </a:r>
            <a:r>
              <a:rPr lang="en-US" dirty="0"/>
              <a:t>have toward governments?</a:t>
            </a:r>
          </a:p>
          <a:p>
            <a:endParaRPr lang="en-US" dirty="0"/>
          </a:p>
        </p:txBody>
      </p:sp>
      <p:sp>
        <p:nvSpPr>
          <p:cNvPr id="4" name="TextBox 3"/>
          <p:cNvSpPr txBox="1"/>
          <p:nvPr/>
        </p:nvSpPr>
        <p:spPr>
          <a:xfrm>
            <a:off x="1097280" y="3585172"/>
            <a:ext cx="10156177" cy="2308324"/>
          </a:xfrm>
          <a:prstGeom prst="rect">
            <a:avLst/>
          </a:prstGeom>
          <a:noFill/>
        </p:spPr>
        <p:txBody>
          <a:bodyPr wrap="square" rtlCol="0">
            <a:spAutoFit/>
          </a:bodyPr>
          <a:lstStyle/>
          <a:p>
            <a:r>
              <a:rPr lang="en-US" sz="3600" b="1" dirty="0">
                <a:solidFill>
                  <a:srgbClr val="FF0000"/>
                </a:solidFill>
              </a:rPr>
              <a:t>They will be subject to authorities, be ready to obey the laws, and </a:t>
            </a:r>
            <a:r>
              <a:rPr lang="en-US" sz="3600" b="1" dirty="0" smtClean="0">
                <a:solidFill>
                  <a:srgbClr val="FF0000"/>
                </a:solidFill>
              </a:rPr>
              <a:t>do </a:t>
            </a:r>
            <a:r>
              <a:rPr lang="en-US" sz="3600" b="1" dirty="0">
                <a:solidFill>
                  <a:srgbClr val="FF0000"/>
                </a:solidFill>
              </a:rPr>
              <a:t>what is right. They will not slander their leaders. They will be peaceable and considerate toward their fellow </a:t>
            </a:r>
            <a:r>
              <a:rPr lang="en-US" sz="3600" b="1" dirty="0" smtClean="0">
                <a:solidFill>
                  <a:srgbClr val="FF0000"/>
                </a:solidFill>
              </a:rPr>
              <a:t>citizens</a:t>
            </a:r>
            <a:endParaRPr lang="en-ZA" dirty="0"/>
          </a:p>
        </p:txBody>
      </p:sp>
    </p:spTree>
    <p:extLst>
      <p:ext uri="{BB962C8B-B14F-4D97-AF65-F5344CB8AC3E}">
        <p14:creationId xmlns:p14="http://schemas.microsoft.com/office/powerpoint/2010/main" val="31262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Titus 3:1-8</a:t>
            </a:r>
          </a:p>
        </p:txBody>
      </p:sp>
      <p:sp>
        <p:nvSpPr>
          <p:cNvPr id="3" name="Content Placeholder 2"/>
          <p:cNvSpPr>
            <a:spLocks noGrp="1"/>
          </p:cNvSpPr>
          <p:nvPr>
            <p:ph idx="1"/>
          </p:nvPr>
        </p:nvSpPr>
        <p:spPr>
          <a:xfrm>
            <a:off x="1097280" y="1845734"/>
            <a:ext cx="10058400" cy="1920508"/>
          </a:xfrm>
        </p:spPr>
        <p:txBody>
          <a:bodyPr>
            <a:normAutofit/>
          </a:bodyPr>
          <a:lstStyle/>
          <a:p>
            <a:r>
              <a:rPr lang="en-US" dirty="0" smtClean="0"/>
              <a:t>Paul </a:t>
            </a:r>
            <a:r>
              <a:rPr lang="en-US" dirty="0"/>
              <a:t>wants us to be careful to devote ourselves to doing what is good. How would this be accomplished among the people of Crete? How will it be accomplished in churches today?</a:t>
            </a:r>
          </a:p>
          <a:p>
            <a:endParaRPr lang="en-US" dirty="0"/>
          </a:p>
        </p:txBody>
      </p:sp>
      <p:sp>
        <p:nvSpPr>
          <p:cNvPr id="4" name="TextBox 3"/>
          <p:cNvSpPr txBox="1"/>
          <p:nvPr/>
        </p:nvSpPr>
        <p:spPr>
          <a:xfrm>
            <a:off x="1024852" y="3749457"/>
            <a:ext cx="10203255" cy="3108543"/>
          </a:xfrm>
          <a:prstGeom prst="rect">
            <a:avLst/>
          </a:prstGeom>
          <a:noFill/>
        </p:spPr>
        <p:txBody>
          <a:bodyPr wrap="square" rtlCol="0">
            <a:spAutoFit/>
          </a:bodyPr>
          <a:lstStyle/>
          <a:p>
            <a:r>
              <a:rPr lang="en-US" sz="2800" b="1" dirty="0">
                <a:solidFill>
                  <a:srgbClr val="FF0000"/>
                </a:solidFill>
              </a:rPr>
              <a:t>Paul tells us what we are to stress so that people will live God-pleasing lives. Certainly instructions on what to do are important. Paul includes a lot of them in this letter. But the immediate context of Paul’s words is the gospel message he has just given us. He wants the gospel to be stressed. The gospel alone has made us God’s people. The gospel alone inspires us to live in service to God.</a:t>
            </a:r>
          </a:p>
          <a:p>
            <a:endParaRPr lang="en-ZA" sz="2800" dirty="0"/>
          </a:p>
        </p:txBody>
      </p:sp>
    </p:spTree>
    <p:extLst>
      <p:ext uri="{BB962C8B-B14F-4D97-AF65-F5344CB8AC3E}">
        <p14:creationId xmlns:p14="http://schemas.microsoft.com/office/powerpoint/2010/main" val="72070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Titus </a:t>
            </a:r>
            <a:r>
              <a:rPr lang="en-US" dirty="0" smtClean="0"/>
              <a:t>3:8</a:t>
            </a:r>
            <a:endParaRPr lang="en-US" dirty="0"/>
          </a:p>
        </p:txBody>
      </p:sp>
      <p:sp>
        <p:nvSpPr>
          <p:cNvPr id="3" name="Content Placeholder 2"/>
          <p:cNvSpPr>
            <a:spLocks noGrp="1"/>
          </p:cNvSpPr>
          <p:nvPr>
            <p:ph idx="1"/>
          </p:nvPr>
        </p:nvSpPr>
        <p:spPr>
          <a:xfrm>
            <a:off x="1097280" y="1845734"/>
            <a:ext cx="10058400" cy="1094893"/>
          </a:xfrm>
        </p:spPr>
        <p:txBody>
          <a:bodyPr/>
          <a:lstStyle/>
          <a:p>
            <a:r>
              <a:rPr lang="en-US" dirty="0" smtClean="0"/>
              <a:t>Why </a:t>
            </a:r>
            <a:r>
              <a:rPr lang="en-US" dirty="0"/>
              <a:t>is serving the Lord in society </a:t>
            </a:r>
            <a:r>
              <a:rPr lang="en-US" dirty="0" err="1" smtClean="0"/>
              <a:t>ie</a:t>
            </a:r>
            <a:r>
              <a:rPr lang="en-US" dirty="0" smtClean="0"/>
              <a:t> doing good deeds “excellent </a:t>
            </a:r>
            <a:r>
              <a:rPr lang="en-US" dirty="0"/>
              <a:t>and profitable” (verse 8)?</a:t>
            </a:r>
          </a:p>
          <a:p>
            <a:endParaRPr lang="en-US" dirty="0"/>
          </a:p>
        </p:txBody>
      </p:sp>
      <p:sp>
        <p:nvSpPr>
          <p:cNvPr id="4" name="TextBox 3"/>
          <p:cNvSpPr txBox="1"/>
          <p:nvPr/>
        </p:nvSpPr>
        <p:spPr>
          <a:xfrm>
            <a:off x="945573" y="3397827"/>
            <a:ext cx="9684327" cy="3170099"/>
          </a:xfrm>
          <a:prstGeom prst="rect">
            <a:avLst/>
          </a:prstGeom>
          <a:noFill/>
        </p:spPr>
        <p:txBody>
          <a:bodyPr wrap="square" rtlCol="0">
            <a:spAutoFit/>
          </a:bodyPr>
          <a:lstStyle/>
          <a:p>
            <a:r>
              <a:rPr lang="en-US" sz="4000" b="1" dirty="0">
                <a:solidFill>
                  <a:srgbClr val="FF0000"/>
                </a:solidFill>
              </a:rPr>
              <a:t>When the world sees God’s people doing the right things, God is glorified. The gospel is not maligned, and people </a:t>
            </a:r>
            <a:r>
              <a:rPr lang="en-US" sz="4000" b="1" dirty="0" smtClean="0">
                <a:solidFill>
                  <a:srgbClr val="FF0000"/>
                </a:solidFill>
              </a:rPr>
              <a:t>are pointed to Christ</a:t>
            </a:r>
            <a:endParaRPr lang="en-US" sz="4000" b="1" dirty="0">
              <a:solidFill>
                <a:srgbClr val="FF0000"/>
              </a:solidFill>
            </a:endParaRPr>
          </a:p>
          <a:p>
            <a:endParaRPr lang="en-ZA" sz="4000" dirty="0"/>
          </a:p>
        </p:txBody>
      </p:sp>
    </p:spTree>
    <p:extLst>
      <p:ext uri="{BB962C8B-B14F-4D97-AF65-F5344CB8AC3E}">
        <p14:creationId xmlns:p14="http://schemas.microsoft.com/office/powerpoint/2010/main" val="362603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Titus 3:9</a:t>
            </a:r>
            <a:endParaRPr lang="en-US" dirty="0"/>
          </a:p>
        </p:txBody>
      </p:sp>
      <p:sp>
        <p:nvSpPr>
          <p:cNvPr id="3" name="Content Placeholder 2"/>
          <p:cNvSpPr>
            <a:spLocks noGrp="1"/>
          </p:cNvSpPr>
          <p:nvPr>
            <p:ph idx="1"/>
          </p:nvPr>
        </p:nvSpPr>
        <p:spPr>
          <a:xfrm>
            <a:off x="1097280" y="1845734"/>
            <a:ext cx="10058400" cy="616911"/>
          </a:xfrm>
        </p:spPr>
        <p:txBody>
          <a:bodyPr>
            <a:normAutofit fontScale="92500" lnSpcReduction="10000"/>
          </a:bodyPr>
          <a:lstStyle/>
          <a:p>
            <a:r>
              <a:rPr lang="en-US" sz="4000" dirty="0" smtClean="0"/>
              <a:t>What </a:t>
            </a:r>
            <a:r>
              <a:rPr lang="en-US" sz="4000" dirty="0"/>
              <a:t>are things Paul calls unprofitable and useless?</a:t>
            </a:r>
          </a:p>
          <a:p>
            <a:endParaRPr lang="en-US" dirty="0"/>
          </a:p>
        </p:txBody>
      </p:sp>
      <p:sp>
        <p:nvSpPr>
          <p:cNvPr id="4" name="TextBox 3"/>
          <p:cNvSpPr txBox="1"/>
          <p:nvPr/>
        </p:nvSpPr>
        <p:spPr>
          <a:xfrm>
            <a:off x="852055" y="3002973"/>
            <a:ext cx="9736281" cy="3139321"/>
          </a:xfrm>
          <a:prstGeom prst="rect">
            <a:avLst/>
          </a:prstGeom>
          <a:noFill/>
        </p:spPr>
        <p:txBody>
          <a:bodyPr wrap="square" rtlCol="0">
            <a:spAutoFit/>
          </a:bodyPr>
          <a:lstStyle/>
          <a:p>
            <a:r>
              <a:rPr lang="en-US" sz="6000" b="1" dirty="0">
                <a:solidFill>
                  <a:srgbClr val="FF0000"/>
                </a:solidFill>
              </a:rPr>
              <a:t>Foolish controversies, genealogies, arguments, and quarrels about the law.</a:t>
            </a:r>
          </a:p>
          <a:p>
            <a:endParaRPr lang="en-ZA" dirty="0"/>
          </a:p>
        </p:txBody>
      </p:sp>
    </p:spTree>
    <p:extLst>
      <p:ext uri="{BB962C8B-B14F-4D97-AF65-F5344CB8AC3E}">
        <p14:creationId xmlns:p14="http://schemas.microsoft.com/office/powerpoint/2010/main" val="24866240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680" y="-228600"/>
            <a:ext cx="10058400" cy="725378"/>
          </a:xfrm>
        </p:spPr>
        <p:txBody>
          <a:bodyPr>
            <a:normAutofit/>
          </a:bodyPr>
          <a:lstStyle/>
          <a:p>
            <a:pPr algn="ctr"/>
            <a:r>
              <a:rPr lang="en-US" sz="2800" dirty="0"/>
              <a:t>Titus </a:t>
            </a:r>
            <a:r>
              <a:rPr lang="en-US" sz="2800" dirty="0" smtClean="0"/>
              <a:t>3:10</a:t>
            </a:r>
            <a:endParaRPr lang="en-US" sz="2800" dirty="0"/>
          </a:p>
        </p:txBody>
      </p:sp>
      <p:sp>
        <p:nvSpPr>
          <p:cNvPr id="3" name="Content Placeholder 2"/>
          <p:cNvSpPr>
            <a:spLocks noGrp="1"/>
          </p:cNvSpPr>
          <p:nvPr>
            <p:ph idx="1"/>
          </p:nvPr>
        </p:nvSpPr>
        <p:spPr>
          <a:xfrm>
            <a:off x="-28748" y="725378"/>
            <a:ext cx="12192000" cy="1333884"/>
          </a:xfrm>
        </p:spPr>
        <p:txBody>
          <a:bodyPr>
            <a:normAutofit/>
          </a:bodyPr>
          <a:lstStyle/>
          <a:p>
            <a:pPr algn="ctr"/>
            <a:r>
              <a:rPr lang="en-US" dirty="0" err="1" smtClean="0"/>
              <a:t>Whats</a:t>
            </a:r>
            <a:r>
              <a:rPr lang="en-US" dirty="0" smtClean="0"/>
              <a:t> missing from this statement ?</a:t>
            </a:r>
            <a:br>
              <a:rPr lang="en-US" dirty="0" smtClean="0"/>
            </a:br>
            <a:r>
              <a:rPr lang="en-US" dirty="0" smtClean="0"/>
              <a:t>We </a:t>
            </a:r>
            <a:r>
              <a:rPr lang="en-US" dirty="0"/>
              <a:t>should </a:t>
            </a:r>
            <a:r>
              <a:rPr lang="en-US" dirty="0" smtClean="0"/>
              <a:t>only</a:t>
            </a:r>
            <a:r>
              <a:rPr lang="en-US" dirty="0" smtClean="0"/>
              <a:t> warn </a:t>
            </a:r>
            <a:r>
              <a:rPr lang="en-US" dirty="0"/>
              <a:t>false </a:t>
            </a:r>
            <a:r>
              <a:rPr lang="en-US" dirty="0" smtClean="0"/>
              <a:t>teachers</a:t>
            </a:r>
            <a:endParaRPr lang="en-US" dirty="0"/>
          </a:p>
        </p:txBody>
      </p:sp>
      <p:sp>
        <p:nvSpPr>
          <p:cNvPr id="4" name="TextBox 3"/>
          <p:cNvSpPr txBox="1"/>
          <p:nvPr/>
        </p:nvSpPr>
        <p:spPr>
          <a:xfrm>
            <a:off x="0" y="1808018"/>
            <a:ext cx="12192000" cy="2062103"/>
          </a:xfrm>
          <a:prstGeom prst="rect">
            <a:avLst/>
          </a:prstGeom>
          <a:noFill/>
        </p:spPr>
        <p:txBody>
          <a:bodyPr wrap="square" rtlCol="0">
            <a:spAutoFit/>
          </a:bodyPr>
          <a:lstStyle/>
          <a:p>
            <a:pPr algn="ctr"/>
            <a:r>
              <a:rPr lang="en-US" sz="3200" b="1" dirty="0">
                <a:solidFill>
                  <a:srgbClr val="FF0000"/>
                </a:solidFill>
              </a:rPr>
              <a:t>Rejected warnings must lead to further action. </a:t>
            </a:r>
            <a:endParaRPr lang="en-US" sz="3200" dirty="0"/>
          </a:p>
          <a:p>
            <a:r>
              <a:rPr lang="en-US" sz="3200" b="1" dirty="0"/>
              <a:t>  Tit 3:10</a:t>
            </a:r>
            <a:r>
              <a:rPr lang="en-US" sz="3200" u="sng" dirty="0"/>
              <a:t> </a:t>
            </a:r>
            <a:r>
              <a:rPr lang="en-US" sz="3200" b="1" u="sng" dirty="0"/>
              <a:t>Reject </a:t>
            </a:r>
            <a:r>
              <a:rPr lang="en-US" sz="3200" dirty="0"/>
              <a:t>a factious man after a first and second warning</a:t>
            </a:r>
            <a:r>
              <a:rPr lang="en-US" sz="3200" dirty="0" smtClean="0"/>
              <a:t>,</a:t>
            </a:r>
            <a:r>
              <a:rPr lang="en-US" sz="3200" dirty="0"/>
              <a:t> (NASB) </a:t>
            </a:r>
          </a:p>
          <a:p>
            <a:r>
              <a:rPr lang="en-US" sz="3200" b="1" dirty="0"/>
              <a:t>  Tit 3:10 </a:t>
            </a:r>
            <a:r>
              <a:rPr lang="en-US" sz="3200" dirty="0" smtClean="0"/>
              <a:t>As </a:t>
            </a:r>
            <a:r>
              <a:rPr lang="en-US" sz="3200" dirty="0"/>
              <a:t>for a person who stirs up division, after warning him once </a:t>
            </a:r>
            <a:r>
              <a:rPr lang="en-US" sz="3200" dirty="0" smtClean="0"/>
              <a:t>and </a:t>
            </a:r>
            <a:r>
              <a:rPr lang="en-US" sz="3200" dirty="0"/>
              <a:t>then twice, </a:t>
            </a:r>
            <a:r>
              <a:rPr lang="en-US" sz="3200" b="1" u="sng" dirty="0"/>
              <a:t>have nothing more to do with him</a:t>
            </a:r>
            <a:r>
              <a:rPr lang="en-US" sz="3200" b="1" u="sng" dirty="0" smtClean="0"/>
              <a:t>,(ESV)</a:t>
            </a:r>
            <a:endParaRPr lang="en-ZA" sz="3200" b="1" u="sng" dirty="0"/>
          </a:p>
        </p:txBody>
      </p:sp>
      <p:sp>
        <p:nvSpPr>
          <p:cNvPr id="5" name="TextBox 4"/>
          <p:cNvSpPr txBox="1"/>
          <p:nvPr/>
        </p:nvSpPr>
        <p:spPr>
          <a:xfrm>
            <a:off x="0" y="4249882"/>
            <a:ext cx="12163252" cy="2308324"/>
          </a:xfrm>
          <a:prstGeom prst="rect">
            <a:avLst/>
          </a:prstGeom>
          <a:noFill/>
        </p:spPr>
        <p:txBody>
          <a:bodyPr wrap="square" rtlCol="0">
            <a:spAutoFit/>
          </a:bodyPr>
          <a:lstStyle/>
          <a:p>
            <a:r>
              <a:rPr lang="en-US" sz="3600" b="1" dirty="0"/>
              <a:t>  Rom 16:17 </a:t>
            </a:r>
            <a:r>
              <a:rPr lang="en-US" sz="3600" dirty="0"/>
              <a:t>Now I urge you, brethren, keep your eye on those who cause dissensions and hindrances contrary to the teaching which you learned, and </a:t>
            </a:r>
            <a:r>
              <a:rPr lang="en-US" sz="3600" b="1" u="sng" dirty="0"/>
              <a:t>turn away from them</a:t>
            </a:r>
            <a:r>
              <a:rPr lang="en-US" sz="3600" dirty="0"/>
              <a:t>.</a:t>
            </a:r>
          </a:p>
          <a:p>
            <a:endParaRPr lang="en-ZA" sz="3600" dirty="0"/>
          </a:p>
        </p:txBody>
      </p:sp>
    </p:spTree>
    <p:extLst>
      <p:ext uri="{BB962C8B-B14F-4D97-AF65-F5344CB8AC3E}">
        <p14:creationId xmlns:p14="http://schemas.microsoft.com/office/powerpoint/2010/main" val="48419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3915" y="-140866"/>
            <a:ext cx="10663670" cy="830997"/>
          </a:xfrm>
          <a:prstGeom prst="rect">
            <a:avLst/>
          </a:prstGeom>
          <a:noFill/>
        </p:spPr>
        <p:txBody>
          <a:bodyPr wrap="square" rtlCol="0">
            <a:spAutoFit/>
          </a:bodyPr>
          <a:lstStyle/>
          <a:p>
            <a:pPr algn="ctr"/>
            <a:r>
              <a:rPr lang="en-US" sz="4800" u="sng" dirty="0" smtClean="0">
                <a:solidFill>
                  <a:schemeClr val="accent2">
                    <a:lumMod val="75000"/>
                  </a:schemeClr>
                </a:solidFill>
              </a:rPr>
              <a:t>Considerations</a:t>
            </a:r>
            <a:endParaRPr lang="en-ZA" sz="4800" u="sng" dirty="0">
              <a:solidFill>
                <a:schemeClr val="accent2">
                  <a:lumMod val="75000"/>
                </a:schemeClr>
              </a:solidFill>
            </a:endParaRPr>
          </a:p>
        </p:txBody>
      </p:sp>
      <p:sp>
        <p:nvSpPr>
          <p:cNvPr id="7" name="TextBox 6"/>
          <p:cNvSpPr txBox="1"/>
          <p:nvPr/>
        </p:nvSpPr>
        <p:spPr>
          <a:xfrm>
            <a:off x="0" y="2108123"/>
            <a:ext cx="12192000" cy="584775"/>
          </a:xfrm>
          <a:prstGeom prst="rect">
            <a:avLst/>
          </a:prstGeom>
          <a:noFill/>
        </p:spPr>
        <p:txBody>
          <a:bodyPr wrap="square" rtlCol="0">
            <a:spAutoFit/>
          </a:bodyPr>
          <a:lstStyle/>
          <a:p>
            <a:endParaRPr lang="en-ZA" sz="3200" dirty="0"/>
          </a:p>
        </p:txBody>
      </p:sp>
      <p:sp>
        <p:nvSpPr>
          <p:cNvPr id="9" name="TextBox 8"/>
          <p:cNvSpPr txBox="1"/>
          <p:nvPr/>
        </p:nvSpPr>
        <p:spPr>
          <a:xfrm>
            <a:off x="-106508" y="2160436"/>
            <a:ext cx="12163424" cy="954107"/>
          </a:xfrm>
          <a:prstGeom prst="rect">
            <a:avLst/>
          </a:prstGeom>
          <a:noFill/>
        </p:spPr>
        <p:txBody>
          <a:bodyPr wrap="square" rtlCol="0">
            <a:spAutoFit/>
          </a:bodyPr>
          <a:lstStyle/>
          <a:p>
            <a:pPr algn="ctr"/>
            <a:r>
              <a:rPr lang="en-ZA" sz="2800" b="1" baseline="30000" dirty="0"/>
              <a:t>Jas 2:18 </a:t>
            </a:r>
            <a:r>
              <a:rPr lang="en-ZA" sz="2800" baseline="30000" dirty="0"/>
              <a:t>b</a:t>
            </a:r>
            <a:r>
              <a:rPr lang="en-ZA" sz="2800" dirty="0"/>
              <a:t>, and I will </a:t>
            </a:r>
            <a:r>
              <a:rPr lang="en-ZA" sz="2800" baseline="30000" dirty="0"/>
              <a:t> </a:t>
            </a:r>
            <a:r>
              <a:rPr lang="en-ZA" sz="2800" dirty="0"/>
              <a:t>show you my faith </a:t>
            </a:r>
            <a:r>
              <a:rPr lang="en-ZA" sz="2800" baseline="30000" dirty="0"/>
              <a:t> </a:t>
            </a:r>
            <a:r>
              <a:rPr lang="en-ZA" sz="2800" dirty="0"/>
              <a:t>by my </a:t>
            </a:r>
            <a:r>
              <a:rPr lang="en-ZA" sz="2800" dirty="0" smtClean="0"/>
              <a:t>works</a:t>
            </a:r>
            <a:endParaRPr lang="en-US" sz="2800" dirty="0" smtClean="0"/>
          </a:p>
          <a:p>
            <a:pPr algn="ctr"/>
            <a:r>
              <a:rPr lang="en-US" sz="2800" dirty="0" smtClean="0"/>
              <a:t>Sound </a:t>
            </a:r>
            <a:r>
              <a:rPr lang="en-US" sz="2800" dirty="0" smtClean="0"/>
              <a:t>Faith &amp; </a:t>
            </a:r>
            <a:r>
              <a:rPr lang="en-US" sz="2800" dirty="0"/>
              <a:t>S</a:t>
            </a:r>
            <a:r>
              <a:rPr lang="en-US" sz="2800" dirty="0" smtClean="0"/>
              <a:t>ound doctrine </a:t>
            </a:r>
            <a:r>
              <a:rPr lang="en-US" sz="2800" dirty="0" smtClean="0"/>
              <a:t>leads to  </a:t>
            </a:r>
            <a:r>
              <a:rPr lang="en-US" sz="2800" dirty="0" smtClean="0"/>
              <a:t>Good works </a:t>
            </a:r>
          </a:p>
        </p:txBody>
      </p:sp>
      <p:sp>
        <p:nvSpPr>
          <p:cNvPr id="4" name="TextBox 3"/>
          <p:cNvSpPr txBox="1"/>
          <p:nvPr/>
        </p:nvSpPr>
        <p:spPr>
          <a:xfrm>
            <a:off x="14288" y="3278111"/>
            <a:ext cx="12163424" cy="1754326"/>
          </a:xfrm>
          <a:prstGeom prst="rect">
            <a:avLst/>
          </a:prstGeom>
          <a:noFill/>
        </p:spPr>
        <p:txBody>
          <a:bodyPr wrap="square" rtlCol="0">
            <a:spAutoFit/>
          </a:bodyPr>
          <a:lstStyle/>
          <a:p>
            <a:pPr algn="ctr"/>
            <a:r>
              <a:rPr lang="en-ZA" sz="3600" dirty="0"/>
              <a:t>The faith we preach </a:t>
            </a:r>
            <a:r>
              <a:rPr lang="en-ZA" sz="3600" dirty="0" smtClean="0"/>
              <a:t>must </a:t>
            </a:r>
            <a:r>
              <a:rPr lang="en-ZA" sz="3600" dirty="0"/>
              <a:t>be more than something we proclaim. </a:t>
            </a:r>
          </a:p>
          <a:p>
            <a:pPr algn="ctr"/>
            <a:r>
              <a:rPr lang="en-ZA" sz="3600" dirty="0"/>
              <a:t>It must be something we live.</a:t>
            </a:r>
          </a:p>
          <a:p>
            <a:pPr algn="ctr"/>
            <a:endParaRPr lang="en-ZA" sz="3600" dirty="0"/>
          </a:p>
        </p:txBody>
      </p:sp>
      <p:sp>
        <p:nvSpPr>
          <p:cNvPr id="10" name="TextBox 9"/>
          <p:cNvSpPr txBox="1"/>
          <p:nvPr/>
        </p:nvSpPr>
        <p:spPr>
          <a:xfrm>
            <a:off x="-106508" y="567239"/>
            <a:ext cx="11717383" cy="1938992"/>
          </a:xfrm>
          <a:prstGeom prst="rect">
            <a:avLst/>
          </a:prstGeom>
          <a:noFill/>
        </p:spPr>
        <p:txBody>
          <a:bodyPr wrap="square" rtlCol="0">
            <a:spAutoFit/>
          </a:bodyPr>
          <a:lstStyle/>
          <a:p>
            <a:pPr algn="ctr"/>
            <a:r>
              <a:rPr lang="en-ZA" sz="2400" b="1" dirty="0"/>
              <a:t>Know the truth </a:t>
            </a:r>
            <a:endParaRPr lang="en-ZA" sz="2400" dirty="0"/>
          </a:p>
          <a:p>
            <a:pPr algn="ctr"/>
            <a:r>
              <a:rPr lang="en-ZA" sz="2400" b="1" dirty="0"/>
              <a:t>Speak  the truth </a:t>
            </a:r>
            <a:endParaRPr lang="en-ZA" sz="2400" dirty="0"/>
          </a:p>
          <a:p>
            <a:pPr algn="ctr"/>
            <a:r>
              <a:rPr lang="en-ZA" sz="2400" b="1" dirty="0"/>
              <a:t>Live the truth</a:t>
            </a:r>
            <a:endParaRPr lang="en-ZA" sz="2400" dirty="0"/>
          </a:p>
          <a:p>
            <a:pPr algn="ctr"/>
            <a:r>
              <a:rPr lang="en-ZA" sz="2400" b="1" dirty="0"/>
              <a:t>This pattern  leads to spiritual health</a:t>
            </a:r>
            <a:endParaRPr lang="en-ZA" sz="2400" dirty="0"/>
          </a:p>
          <a:p>
            <a:pPr algn="ctr"/>
            <a:endParaRPr lang="en-ZA" sz="2400" dirty="0"/>
          </a:p>
        </p:txBody>
      </p:sp>
      <p:sp>
        <p:nvSpPr>
          <p:cNvPr id="11" name="TextBox 10"/>
          <p:cNvSpPr txBox="1"/>
          <p:nvPr/>
        </p:nvSpPr>
        <p:spPr>
          <a:xfrm>
            <a:off x="563915" y="4707740"/>
            <a:ext cx="10822577" cy="1569660"/>
          </a:xfrm>
          <a:prstGeom prst="rect">
            <a:avLst/>
          </a:prstGeom>
          <a:noFill/>
        </p:spPr>
        <p:txBody>
          <a:bodyPr wrap="square" rtlCol="0">
            <a:spAutoFit/>
          </a:bodyPr>
          <a:lstStyle/>
          <a:p>
            <a:r>
              <a:rPr lang="en-ZA" sz="3200" b="1" baseline="30000" dirty="0"/>
              <a:t>Mt 5:16 </a:t>
            </a:r>
            <a:r>
              <a:rPr lang="en-ZA" sz="3200" dirty="0"/>
              <a:t>“Let your light shine before men in such a way that they may </a:t>
            </a:r>
            <a:r>
              <a:rPr lang="en-ZA" sz="3200" baseline="30000" dirty="0"/>
              <a:t>a </a:t>
            </a:r>
            <a:r>
              <a:rPr lang="en-ZA" sz="3200" dirty="0"/>
              <a:t>see your good works, and </a:t>
            </a:r>
            <a:r>
              <a:rPr lang="en-ZA" sz="3200" baseline="30000" dirty="0"/>
              <a:t>b </a:t>
            </a:r>
            <a:r>
              <a:rPr lang="en-ZA" sz="3200" dirty="0"/>
              <a:t>glorify your Father who is in heaven</a:t>
            </a:r>
          </a:p>
        </p:txBody>
      </p:sp>
    </p:spTree>
    <p:extLst>
      <p:ext uri="{BB962C8B-B14F-4D97-AF65-F5344CB8AC3E}">
        <p14:creationId xmlns:p14="http://schemas.microsoft.com/office/powerpoint/2010/main" val="43967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4" grpId="0"/>
      <p:bldP spid="10" grpId="0"/>
      <p:bldP spid="11" grpId="0"/>
    </p:bld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4413</TotalTime>
  <Words>1006</Words>
  <Application>Microsoft Office PowerPoint</Application>
  <PresentationFormat>Widescreen</PresentationFormat>
  <Paragraphs>176</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Retrospect</vt:lpstr>
      <vt:lpstr>PowerPoint Presentation</vt:lpstr>
      <vt:lpstr>PowerPoint Presentation</vt:lpstr>
      <vt:lpstr>PowerPoint Presentation</vt:lpstr>
      <vt:lpstr>PowerPoint Presentation</vt:lpstr>
      <vt:lpstr> Crete</vt:lpstr>
      <vt:lpstr>WWW What must Titus do?</vt:lpstr>
      <vt:lpstr>PowerPoint Presentation</vt:lpstr>
      <vt:lpstr>QUALIFICATIONS OF ELDERS</vt:lpstr>
      <vt:lpstr>PowerPoint Presentation</vt:lpstr>
      <vt:lpstr>PowerPoint Presentation</vt:lpstr>
      <vt:lpstr>PowerPoint Presentation</vt:lpstr>
      <vt:lpstr>PowerPoint Presentation</vt:lpstr>
      <vt:lpstr>Titus 2:11-15  Tit 2:11 For the grace of God has appeared</vt:lpstr>
      <vt:lpstr>Titus 3:1-2</vt:lpstr>
      <vt:lpstr>Titus 3:1-8</vt:lpstr>
      <vt:lpstr>Titus 3:8</vt:lpstr>
      <vt:lpstr>Titus 3:9</vt:lpstr>
      <vt:lpstr>Titus 3:10</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Souk Phetsanghane</dc:creator>
  <cp:lastModifiedBy>Lucky</cp:lastModifiedBy>
  <cp:revision>110</cp:revision>
  <cp:lastPrinted>2015-01-28T17:05:47Z</cp:lastPrinted>
  <dcterms:created xsi:type="dcterms:W3CDTF">2015-01-20T16:56:48Z</dcterms:created>
  <dcterms:modified xsi:type="dcterms:W3CDTF">2024-05-26T15:07:49Z</dcterms:modified>
</cp:coreProperties>
</file>