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93" r:id="rId5"/>
    <p:sldId id="295" r:id="rId6"/>
    <p:sldId id="307" r:id="rId7"/>
    <p:sldId id="296" r:id="rId8"/>
    <p:sldId id="297" r:id="rId9"/>
    <p:sldId id="303" r:id="rId10"/>
    <p:sldId id="300" r:id="rId11"/>
    <p:sldId id="298" r:id="rId12"/>
    <p:sldId id="306" r:id="rId13"/>
    <p:sldId id="30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19" autoAdjust="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5/15/2024</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71344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5/15/2024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80400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5/15/2024</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57960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5/15/2024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819987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5/15/2024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37686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5/15/2024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1967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5/15/2024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9782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5/15/2024</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268863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5/15/2024</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91304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5/15/2024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03008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5/15/2024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899999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5/15/2024</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13215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hyperlink" Target="https://www.biblegateway.com/passage/?search=1+Thess+1&amp;version=ESV#fen-ESV-29546a" TargetMode="Externa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3.jpeg"/><Relationship Id="rId4" Type="http://schemas.openxmlformats.org/officeDocument/2006/relationships/hyperlink" Target="https://www.biblegateway.com/passage/?search=1+Thess+1&amp;version=ESV#fen-ESV-29548b"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biblegateway.com/passage/?search=Acts+17%3A1-9&amp;version=ESV#fen-ESV-27515a"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acts+17&amp;version=ESV#fen-ESV-27520b"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F73848-91FE-4D29-B0DC-BFC40841668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1980" cy="6858000"/>
          </a:xfrm>
          <a:prstGeom prst="rect">
            <a:avLst/>
          </a:prstGeom>
        </p:spPr>
      </p:pic>
      <p:sp>
        <p:nvSpPr>
          <p:cNvPr id="89" name="Rectangle 8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txBody>
          <a:bodyPr/>
          <a:lstStyle/>
          <a:p>
            <a:endParaRPr lang="en-ZA"/>
          </a:p>
        </p:txBody>
      </p:sp>
      <p:sp>
        <p:nvSpPr>
          <p:cNvPr id="91" name="Rectangle 9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txBody>
          <a:bodyPr/>
          <a:lstStyle/>
          <a:p>
            <a:endParaRPr lang="en-ZA"/>
          </a:p>
        </p:txBody>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5861010" y="2355457"/>
            <a:ext cx="5113800" cy="2024037"/>
          </a:xfrm>
        </p:spPr>
        <p:txBody>
          <a:bodyPr>
            <a:normAutofit/>
          </a:bodyPr>
          <a:lstStyle/>
          <a:p>
            <a:r>
              <a:rPr lang="en-US" sz="5400" dirty="0">
                <a:solidFill>
                  <a:schemeClr val="tx1"/>
                </a:solidFill>
                <a:latin typeface="Consolas" panose="020B0609020204030204" pitchFamily="49" charset="0"/>
              </a:rPr>
              <a:t>Letters to Thessalonica</a:t>
            </a:r>
          </a:p>
        </p:txBody>
      </p:sp>
    </p:spTree>
    <p:extLst>
      <p:ext uri="{BB962C8B-B14F-4D97-AF65-F5344CB8AC3E}">
        <p14:creationId xmlns:p14="http://schemas.microsoft.com/office/powerpoint/2010/main" val="42696815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83E0B076-70B2-4BA7-B180-209E6D801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4C1262DB-2217-4833-97B6-F2E848AE5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ZA"/>
          </a:p>
        </p:txBody>
      </p:sp>
      <p:sp>
        <p:nvSpPr>
          <p:cNvPr id="2059" name="Rectangle 2058">
            <a:extLst>
              <a:ext uri="{FF2B5EF4-FFF2-40B4-BE49-F238E27FC236}">
                <a16:creationId xmlns:a16="http://schemas.microsoft.com/office/drawing/2014/main" id="{96E31C53-2B4C-4EC3-ABBE-C7A406EE0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ZA"/>
          </a:p>
        </p:txBody>
      </p:sp>
      <p:sp>
        <p:nvSpPr>
          <p:cNvPr id="3" name="TextBox 2">
            <a:extLst>
              <a:ext uri="{FF2B5EF4-FFF2-40B4-BE49-F238E27FC236}">
                <a16:creationId xmlns:a16="http://schemas.microsoft.com/office/drawing/2014/main" id="{1427BDA8-28E8-E1A7-78CA-6214BE2F1866}"/>
              </a:ext>
            </a:extLst>
          </p:cNvPr>
          <p:cNvSpPr txBox="1"/>
          <p:nvPr/>
        </p:nvSpPr>
        <p:spPr>
          <a:xfrm>
            <a:off x="1066800" y="642594"/>
            <a:ext cx="10058400" cy="13716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a:solidFill>
                  <a:schemeClr val="tx1">
                    <a:lumMod val="85000"/>
                    <a:lumOff val="15000"/>
                  </a:schemeClr>
                </a:solidFill>
                <a:latin typeface="+mj-lt"/>
              </a:rPr>
              <a:t> </a:t>
            </a:r>
            <a:r>
              <a:rPr lang="en-US" sz="4800" b="1" u="sng">
                <a:solidFill>
                  <a:schemeClr val="tx1">
                    <a:lumMod val="85000"/>
                    <a:lumOff val="15000"/>
                  </a:schemeClr>
                </a:solidFill>
                <a:latin typeface="+mj-lt"/>
              </a:rPr>
              <a:t>1 Thessalonians 1:1-10</a:t>
            </a:r>
          </a:p>
        </p:txBody>
      </p:sp>
      <p:sp>
        <p:nvSpPr>
          <p:cNvPr id="6" name="TextBox 5">
            <a:extLst>
              <a:ext uri="{FF2B5EF4-FFF2-40B4-BE49-F238E27FC236}">
                <a16:creationId xmlns:a16="http://schemas.microsoft.com/office/drawing/2014/main" id="{2F72E878-3DAE-91FB-A53E-4AC62CF9AD21}"/>
              </a:ext>
            </a:extLst>
          </p:cNvPr>
          <p:cNvSpPr txBox="1"/>
          <p:nvPr/>
        </p:nvSpPr>
        <p:spPr>
          <a:xfrm>
            <a:off x="1066800" y="2103120"/>
            <a:ext cx="6485467" cy="3931920"/>
          </a:xfrm>
          <a:prstGeom prst="rect">
            <a:avLst/>
          </a:prstGeom>
        </p:spPr>
        <p:txBody>
          <a:bodyPr vert="horz" lIns="91440" tIns="45720" rIns="91440" bIns="45720" rtlCol="0">
            <a:normAutofit/>
          </a:bodyPr>
          <a:lstStyle/>
          <a:p>
            <a:pPr indent="-182880">
              <a:lnSpc>
                <a:spcPct val="90000"/>
              </a:lnSpc>
              <a:spcAft>
                <a:spcPts val="600"/>
              </a:spcAft>
              <a:buClr>
                <a:schemeClr val="tx1">
                  <a:lumMod val="85000"/>
                  <a:lumOff val="15000"/>
                </a:schemeClr>
              </a:buClr>
              <a:buFont typeface="Garamond" pitchFamily="18" charset="0"/>
              <a:buChar char="◦"/>
            </a:pPr>
            <a:r>
              <a:rPr lang="en-US" sz="1300" b="1" i="0">
                <a:effectLst/>
              </a:rPr>
              <a:t>1 </a:t>
            </a:r>
            <a:r>
              <a:rPr lang="en-US" sz="1300" b="0" i="0">
                <a:effectLst/>
              </a:rPr>
              <a:t>Paul, Silvanus, and Timothy,</a:t>
            </a:r>
          </a:p>
          <a:p>
            <a:pPr indent="-182880">
              <a:lnSpc>
                <a:spcPct val="90000"/>
              </a:lnSpc>
              <a:spcAft>
                <a:spcPts val="600"/>
              </a:spcAft>
              <a:buClr>
                <a:schemeClr val="tx1">
                  <a:lumMod val="85000"/>
                  <a:lumOff val="15000"/>
                </a:schemeClr>
              </a:buClr>
              <a:buFont typeface="Garamond" pitchFamily="18" charset="0"/>
              <a:buChar char="◦"/>
            </a:pPr>
            <a:r>
              <a:rPr lang="en-US" sz="1300" b="0" i="0">
                <a:effectLst/>
              </a:rPr>
              <a:t>To the church of the Thessalonians in God the Father and the Lord Jesus Christ:</a:t>
            </a:r>
          </a:p>
          <a:p>
            <a:pPr indent="-182880">
              <a:lnSpc>
                <a:spcPct val="90000"/>
              </a:lnSpc>
              <a:spcAft>
                <a:spcPts val="600"/>
              </a:spcAft>
              <a:buClr>
                <a:schemeClr val="tx1">
                  <a:lumMod val="85000"/>
                  <a:lumOff val="15000"/>
                </a:schemeClr>
              </a:buClr>
              <a:buFont typeface="Garamond" pitchFamily="18" charset="0"/>
              <a:buChar char="◦"/>
            </a:pPr>
            <a:r>
              <a:rPr lang="en-US" sz="1300" b="0" i="0">
                <a:effectLst/>
              </a:rPr>
              <a:t>Grace to you and peace.</a:t>
            </a:r>
          </a:p>
          <a:p>
            <a:pPr indent="-182880">
              <a:lnSpc>
                <a:spcPct val="90000"/>
              </a:lnSpc>
              <a:spcAft>
                <a:spcPts val="600"/>
              </a:spcAft>
              <a:buClr>
                <a:schemeClr val="tx1">
                  <a:lumMod val="85000"/>
                  <a:lumOff val="15000"/>
                </a:schemeClr>
              </a:buClr>
              <a:buFont typeface="Garamond" pitchFamily="18" charset="0"/>
              <a:buChar char="◦"/>
            </a:pPr>
            <a:r>
              <a:rPr lang="en-US" sz="1300" b="1" i="0">
                <a:effectLst/>
              </a:rPr>
              <a:t>The Thessalonians' Faith and Example</a:t>
            </a:r>
          </a:p>
          <a:p>
            <a:pPr indent="-182880">
              <a:lnSpc>
                <a:spcPct val="90000"/>
              </a:lnSpc>
              <a:spcAft>
                <a:spcPts val="600"/>
              </a:spcAft>
              <a:buClr>
                <a:schemeClr val="tx1">
                  <a:lumMod val="85000"/>
                  <a:lumOff val="15000"/>
                </a:schemeClr>
              </a:buClr>
              <a:buFont typeface="Garamond" pitchFamily="18" charset="0"/>
              <a:buChar char="◦"/>
            </a:pPr>
            <a:r>
              <a:rPr lang="en-US" sz="1300" b="1" i="0" baseline="30000">
                <a:effectLst/>
              </a:rPr>
              <a:t>2 </a:t>
            </a:r>
            <a:r>
              <a:rPr lang="en-US" sz="1300" b="0" i="0">
                <a:effectLst/>
              </a:rPr>
              <a:t>We give thanks to God always for all of you, constantly</a:t>
            </a:r>
            <a:r>
              <a:rPr lang="en-US" sz="1300" b="0" i="0" baseline="30000">
                <a:effectLst/>
              </a:rPr>
              <a:t>[</a:t>
            </a:r>
            <a:r>
              <a:rPr lang="en-US" sz="1300" b="0" i="0" baseline="30000">
                <a:effectLst/>
                <a:hlinkClick r:id="rId3" tooltip="See footnote a"/>
              </a:rPr>
              <a:t>a</a:t>
            </a:r>
            <a:r>
              <a:rPr lang="en-US" sz="1300" b="0" i="0" baseline="30000">
                <a:effectLst/>
              </a:rPr>
              <a:t>]</a:t>
            </a:r>
            <a:r>
              <a:rPr lang="en-US" sz="1300" b="0" i="0">
                <a:effectLst/>
              </a:rPr>
              <a:t> mentioning you in our prayers, </a:t>
            </a:r>
            <a:r>
              <a:rPr lang="en-US" sz="1300" b="1" i="0" baseline="30000">
                <a:effectLst/>
              </a:rPr>
              <a:t>3 </a:t>
            </a:r>
            <a:r>
              <a:rPr lang="en-US" sz="1300" b="0" i="0">
                <a:effectLst/>
              </a:rPr>
              <a:t>remembering before our God and Father your work of faith and labor of love and steadfastness of hope in our Lord Jesus Christ. </a:t>
            </a:r>
            <a:r>
              <a:rPr lang="en-US" sz="1300" b="1" i="0" baseline="30000">
                <a:effectLst/>
              </a:rPr>
              <a:t>4 </a:t>
            </a:r>
            <a:r>
              <a:rPr lang="en-US" sz="1300" b="0" i="0">
                <a:effectLst/>
              </a:rPr>
              <a:t>For we know, brothers</a:t>
            </a:r>
            <a:r>
              <a:rPr lang="en-US" sz="1300" b="0" i="0" baseline="30000">
                <a:effectLst/>
              </a:rPr>
              <a:t>[</a:t>
            </a:r>
            <a:r>
              <a:rPr lang="en-US" sz="1300" b="0" i="0" baseline="30000">
                <a:effectLst/>
                <a:hlinkClick r:id="rId4" tooltip="See footnote b"/>
              </a:rPr>
              <a:t>b</a:t>
            </a:r>
            <a:r>
              <a:rPr lang="en-US" sz="1300" b="0" i="0" baseline="30000">
                <a:effectLst/>
              </a:rPr>
              <a:t>]</a:t>
            </a:r>
            <a:r>
              <a:rPr lang="en-US" sz="1300" b="0" i="0">
                <a:effectLst/>
              </a:rPr>
              <a:t> loved by God, that he has chosen you, </a:t>
            </a:r>
            <a:r>
              <a:rPr lang="en-US" sz="1300" b="1" i="0" baseline="30000">
                <a:effectLst/>
              </a:rPr>
              <a:t>5 </a:t>
            </a:r>
            <a:r>
              <a:rPr lang="en-US" sz="1300" b="0" i="0">
                <a:effectLst/>
              </a:rPr>
              <a:t>because our gospel came to you not only in word, but also in power and in the Holy Spirit and with full conviction. You know what kind of men we proved to be among you for your sake. </a:t>
            </a:r>
            <a:r>
              <a:rPr lang="en-US" sz="1300" b="1" i="0" baseline="30000">
                <a:effectLst/>
              </a:rPr>
              <a:t>6 </a:t>
            </a:r>
            <a:r>
              <a:rPr lang="en-US" sz="1300" b="0" i="0">
                <a:effectLst/>
              </a:rPr>
              <a:t>And you became imitators of us and of the Lord, for you received the word in much affliction, with the joy of the Holy Spirit, </a:t>
            </a:r>
            <a:r>
              <a:rPr lang="en-US" sz="1300" b="1" i="0" baseline="30000">
                <a:effectLst/>
              </a:rPr>
              <a:t>7 </a:t>
            </a:r>
            <a:r>
              <a:rPr lang="en-US" sz="1300" b="0" i="0">
                <a:effectLst/>
              </a:rPr>
              <a:t>so that you became an example to all the believers in Macedonia and in Achaia. </a:t>
            </a:r>
            <a:r>
              <a:rPr lang="en-US" sz="1300" b="1" i="0" baseline="30000">
                <a:effectLst/>
              </a:rPr>
              <a:t>8 </a:t>
            </a:r>
            <a:r>
              <a:rPr lang="en-US" sz="1300" b="0" i="0">
                <a:effectLst/>
              </a:rPr>
              <a:t>For not only has the word of the Lord sounded forth from you in Macedonia and Achaia, but your faith in God has gone forth everywhere, so that we need not say anything. </a:t>
            </a:r>
            <a:r>
              <a:rPr lang="en-US" sz="1300" b="1" i="0" baseline="30000">
                <a:effectLst/>
              </a:rPr>
              <a:t>9 </a:t>
            </a:r>
            <a:r>
              <a:rPr lang="en-US" sz="1300" b="0" i="0">
                <a:effectLst/>
              </a:rPr>
              <a:t>For they themselves report concerning us the kind of reception we had among you, and how you turned to God from idols to serve the living and true God, </a:t>
            </a:r>
            <a:r>
              <a:rPr lang="en-US" sz="1300" b="1" i="0" baseline="30000">
                <a:effectLst/>
              </a:rPr>
              <a:t>10 </a:t>
            </a:r>
            <a:r>
              <a:rPr lang="en-US" sz="1300" b="0" i="0">
                <a:effectLst/>
              </a:rPr>
              <a:t>and to wait for his Son from heaven, whom he raised from the dead, Jesus who delivers us from the wrath to come.</a:t>
            </a:r>
          </a:p>
        </p:txBody>
      </p:sp>
      <p:pic>
        <p:nvPicPr>
          <p:cNvPr id="2050" name="Picture 2" descr="I am Sending Timothy” - A Brief Summary ...">
            <a:extLst>
              <a:ext uri="{FF2B5EF4-FFF2-40B4-BE49-F238E27FC236}">
                <a16:creationId xmlns:a16="http://schemas.microsoft.com/office/drawing/2014/main" id="{88CCF572-4CAC-E746-2151-85D046D7D85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893" r="11191"/>
          <a:stretch/>
        </p:blipFill>
        <p:spPr bwMode="auto">
          <a:xfrm>
            <a:off x="8020571" y="2161488"/>
            <a:ext cx="3019646" cy="363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548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7451EC-B5EC-5E02-0FC9-0C65EFC44DF7}"/>
              </a:ext>
            </a:extLst>
          </p:cNvPr>
          <p:cNvSpPr>
            <a:spLocks noGrp="1"/>
          </p:cNvSpPr>
          <p:nvPr>
            <p:ph idx="1"/>
          </p:nvPr>
        </p:nvSpPr>
        <p:spPr>
          <a:xfrm>
            <a:off x="422787" y="1219200"/>
            <a:ext cx="11346426" cy="4733544"/>
          </a:xfrm>
        </p:spPr>
        <p:txBody>
          <a:bodyPr>
            <a:normAutofit fontScale="92500" lnSpcReduction="20000"/>
          </a:bodyPr>
          <a:lstStyle/>
          <a:p>
            <a:pPr>
              <a:lnSpc>
                <a:spcPct val="115000"/>
              </a:lnSpc>
              <a:spcAft>
                <a:spcPts val="800"/>
              </a:spcAft>
            </a:pPr>
            <a:r>
              <a:rPr lang="en-ZA" sz="3200" kern="100" dirty="0">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rPr>
              <a:t>“…for you received the word in much affliction…” (verse 6)</a:t>
            </a:r>
          </a:p>
          <a:p>
            <a:pPr>
              <a:lnSpc>
                <a:spcPct val="115000"/>
              </a:lnSpc>
              <a:spcAft>
                <a:spcPts val="800"/>
              </a:spcAft>
            </a:pPr>
            <a:endParaRPr lang="en-ZA"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ZA" sz="3200" kern="100" dirty="0">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rPr>
              <a:t>“…but your faith in God has gone forth everywhere…”  (verse 8)</a:t>
            </a:r>
          </a:p>
          <a:p>
            <a:pPr>
              <a:lnSpc>
                <a:spcPct val="115000"/>
              </a:lnSpc>
              <a:spcAft>
                <a:spcPts val="800"/>
              </a:spcAft>
            </a:pPr>
            <a:endParaRPr lang="en-ZA"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ZA" sz="3200" kern="100" dirty="0">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rPr>
              <a:t>”…how you turned to God from idols…”  (verse 9)</a:t>
            </a:r>
          </a:p>
          <a:p>
            <a:pPr>
              <a:lnSpc>
                <a:spcPct val="115000"/>
              </a:lnSpc>
              <a:spcAft>
                <a:spcPts val="800"/>
              </a:spcAft>
            </a:pPr>
            <a:endParaRPr lang="en-ZA"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ZA" sz="3200" kern="100" dirty="0">
                <a:highlight>
                  <a:srgbClr val="FFFF00"/>
                </a:highlight>
                <a:latin typeface="Aptos" panose="020B0004020202020204" pitchFamily="34" charset="0"/>
                <a:ea typeface="Times New Roman" panose="02020603050405020304" pitchFamily="18" charset="0"/>
                <a:cs typeface="Times New Roman" panose="02020603050405020304" pitchFamily="18" charset="0"/>
              </a:rPr>
              <a:t>“…</a:t>
            </a:r>
            <a:r>
              <a:rPr lang="en-ZA" sz="3200" kern="100" dirty="0">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rPr>
              <a:t>and to wait for his Son from heaven…”  (verse 10)</a:t>
            </a:r>
            <a:endParaRPr lang="en-ZA" sz="3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ZA" dirty="0"/>
          </a:p>
        </p:txBody>
      </p:sp>
    </p:spTree>
    <p:extLst>
      <p:ext uri="{BB962C8B-B14F-4D97-AF65-F5344CB8AC3E}">
        <p14:creationId xmlns:p14="http://schemas.microsoft.com/office/powerpoint/2010/main" val="197433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192707B-B929-41A7-9B41-E959A1C68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How Imprisonment, Persecution Helped Paul Move Christ's Message Forward -  LDS Living">
            <a:extLst>
              <a:ext uri="{FF2B5EF4-FFF2-40B4-BE49-F238E27FC236}">
                <a16:creationId xmlns:a16="http://schemas.microsoft.com/office/drawing/2014/main" id="{9B67CCED-5335-23A1-E101-EDEB3027C0F6}"/>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l="666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FF64349-7321-173D-2A99-38BAA2B5165F}"/>
              </a:ext>
            </a:extLst>
          </p:cNvPr>
          <p:cNvSpPr txBox="1"/>
          <p:nvPr/>
        </p:nvSpPr>
        <p:spPr>
          <a:xfrm>
            <a:off x="1066800" y="642594"/>
            <a:ext cx="10058400" cy="13716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b="1" u="sng" dirty="0">
                <a:solidFill>
                  <a:schemeClr val="tx1">
                    <a:lumMod val="85000"/>
                    <a:lumOff val="15000"/>
                  </a:schemeClr>
                </a:solidFill>
                <a:latin typeface="+mj-lt"/>
              </a:rPr>
              <a:t>ACTS 17:1-9</a:t>
            </a:r>
          </a:p>
        </p:txBody>
      </p:sp>
      <p:sp>
        <p:nvSpPr>
          <p:cNvPr id="3" name="Content Placeholder 2">
            <a:extLst>
              <a:ext uri="{FF2B5EF4-FFF2-40B4-BE49-F238E27FC236}">
                <a16:creationId xmlns:a16="http://schemas.microsoft.com/office/drawing/2014/main" id="{5013F2F4-6138-9A9F-4295-29717FE0BD5D}"/>
              </a:ext>
            </a:extLst>
          </p:cNvPr>
          <p:cNvSpPr>
            <a:spLocks noGrp="1"/>
          </p:cNvSpPr>
          <p:nvPr>
            <p:ph idx="1"/>
          </p:nvPr>
        </p:nvSpPr>
        <p:spPr>
          <a:xfrm>
            <a:off x="1066800" y="2103120"/>
            <a:ext cx="10058400" cy="3849624"/>
          </a:xfrm>
        </p:spPr>
        <p:txBody>
          <a:bodyPr vert="horz" lIns="91440" tIns="45720" rIns="91440" bIns="45720" rtlCol="0">
            <a:normAutofit/>
          </a:bodyPr>
          <a:lstStyle/>
          <a:p>
            <a:pPr>
              <a:lnSpc>
                <a:spcPct val="100000"/>
              </a:lnSpc>
              <a:spcAft>
                <a:spcPts val="800"/>
              </a:spcAft>
            </a:pPr>
            <a:r>
              <a:rPr lang="en-US" b="1">
                <a:effectLst/>
              </a:rPr>
              <a:t>Paul and Silas in Thessalonica</a:t>
            </a:r>
            <a:endParaRPr lang="en-US">
              <a:effectLst/>
            </a:endParaRPr>
          </a:p>
          <a:p>
            <a:pPr>
              <a:lnSpc>
                <a:spcPct val="100000"/>
              </a:lnSpc>
              <a:spcAft>
                <a:spcPts val="800"/>
              </a:spcAft>
            </a:pPr>
            <a:r>
              <a:rPr lang="en-US">
                <a:effectLst/>
              </a:rPr>
              <a:t>17 Now when they had passed through Amphipolis and Apollonia, they came to Thessalonica, where there was a synagogue of the Jews. </a:t>
            </a:r>
            <a:r>
              <a:rPr lang="en-US" baseline="30000">
                <a:effectLst/>
              </a:rPr>
              <a:t>2 </a:t>
            </a:r>
            <a:r>
              <a:rPr lang="en-US">
                <a:effectLst/>
              </a:rPr>
              <a:t>And Paul went in, as was his custom, and on three Sabbath days he reasoned with them from the Scriptures, </a:t>
            </a:r>
            <a:r>
              <a:rPr lang="en-US" baseline="30000">
                <a:effectLst/>
              </a:rPr>
              <a:t>3 </a:t>
            </a:r>
            <a:r>
              <a:rPr lang="en-US">
                <a:effectLst/>
              </a:rPr>
              <a:t>explaining and proving that it was necessary for the Christ to suffer and to rise from the dead, and saying, “This Jesus, whom I proclaim to you, is the Christ.” </a:t>
            </a:r>
            <a:r>
              <a:rPr lang="en-US" baseline="30000">
                <a:effectLst/>
              </a:rPr>
              <a:t>4 </a:t>
            </a:r>
            <a:r>
              <a:rPr lang="en-US">
                <a:effectLst/>
              </a:rPr>
              <a:t>And some of them were persuaded and joined Paul and Silas, as did a great many of the devout Greeks and not a few of the leading women. </a:t>
            </a:r>
            <a:r>
              <a:rPr lang="en-US" baseline="30000">
                <a:effectLst/>
              </a:rPr>
              <a:t>5 </a:t>
            </a:r>
            <a:r>
              <a:rPr lang="en-US">
                <a:effectLst/>
              </a:rPr>
              <a:t>But the Jews</a:t>
            </a:r>
            <a:r>
              <a:rPr lang="en-US" baseline="30000">
                <a:effectLst/>
              </a:rPr>
              <a:t>[</a:t>
            </a:r>
            <a:r>
              <a:rPr lang="en-US" u="sng" baseline="30000">
                <a:effectLst/>
                <a:hlinkClick r:id="rId3" tooltip="See footnote a"/>
              </a:rPr>
              <a:t>a</a:t>
            </a:r>
            <a:r>
              <a:rPr lang="en-US" baseline="30000">
                <a:effectLst/>
              </a:rPr>
              <a:t>]</a:t>
            </a:r>
            <a:r>
              <a:rPr lang="en-US">
                <a:effectLst/>
              </a:rPr>
              <a:t> were jealous, and taking some wicked men of the rabble, they formed a mob, set the city in an uproar, and attacked the house of Jason, seeking to bring them out to the crowd. </a:t>
            </a:r>
            <a:r>
              <a:rPr lang="en-US" baseline="30000">
                <a:effectLst/>
              </a:rPr>
              <a:t>6 </a:t>
            </a:r>
            <a:r>
              <a:rPr lang="en-US">
                <a:effectLst/>
              </a:rPr>
              <a:t>And when they could not find them, they dragged Jason and some of the brothers before the city authorities, shouting, “These men who have turned the world upside down have come here also, </a:t>
            </a:r>
            <a:r>
              <a:rPr lang="en-US" baseline="30000">
                <a:effectLst/>
              </a:rPr>
              <a:t>7 </a:t>
            </a:r>
            <a:r>
              <a:rPr lang="en-US">
                <a:effectLst/>
              </a:rPr>
              <a:t>and Jason has received them, and they are all acting against the decrees of Caesar, saying that there is another king, Jesus.” </a:t>
            </a:r>
            <a:r>
              <a:rPr lang="en-US" baseline="30000">
                <a:effectLst/>
              </a:rPr>
              <a:t>8 </a:t>
            </a:r>
            <a:r>
              <a:rPr lang="en-US">
                <a:effectLst/>
              </a:rPr>
              <a:t>And the people and the city authorities were disturbed when they heard these things. </a:t>
            </a:r>
            <a:r>
              <a:rPr lang="en-US" baseline="30000">
                <a:effectLst/>
              </a:rPr>
              <a:t>9 </a:t>
            </a:r>
            <a:r>
              <a:rPr lang="en-US">
                <a:effectLst/>
              </a:rPr>
              <a:t>And when they had taken money as security from Jason and the rest, they let them go.</a:t>
            </a:r>
          </a:p>
          <a:p>
            <a:pPr>
              <a:lnSpc>
                <a:spcPct val="100000"/>
              </a:lnSpc>
            </a:pPr>
            <a:endParaRPr lang="en-US"/>
          </a:p>
        </p:txBody>
      </p:sp>
      <p:sp>
        <p:nvSpPr>
          <p:cNvPr id="11" name="Rectangle 10">
            <a:extLst>
              <a:ext uri="{FF2B5EF4-FFF2-40B4-BE49-F238E27FC236}">
                <a16:creationId xmlns:a16="http://schemas.microsoft.com/office/drawing/2014/main" id="{8FB4235C-4505-46C7-AD8F-8769A1972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noFill/>
          <a:ln w="6350" cap="sq" cmpd="sng" algn="ctr">
            <a:solidFill>
              <a:schemeClr val="tx1"/>
            </a:solidFill>
            <a:prstDash val="solid"/>
            <a:miter lim="800000"/>
          </a:ln>
          <a:effectLst>
            <a:softEdge rad="0"/>
          </a:effectLst>
        </p:spPr>
        <p:txBody>
          <a:bodyPr/>
          <a:lstStyle/>
          <a:p>
            <a:endParaRPr lang="en-ZA"/>
          </a:p>
        </p:txBody>
      </p:sp>
    </p:spTree>
    <p:extLst>
      <p:ext uri="{BB962C8B-B14F-4D97-AF65-F5344CB8AC3E}">
        <p14:creationId xmlns:p14="http://schemas.microsoft.com/office/powerpoint/2010/main" val="291210385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192707B-B929-41A7-9B41-E959A1C68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FreeBibleimages :: Paul in Thessalonica and Berea :: Paul and Silas visit  Thessalonica and Berea (Acts 17:1-15)">
            <a:extLst>
              <a:ext uri="{FF2B5EF4-FFF2-40B4-BE49-F238E27FC236}">
                <a16:creationId xmlns:a16="http://schemas.microsoft.com/office/drawing/2014/main" id="{349CE7A2-2E98-265F-2CE5-D136E5C681B3}"/>
              </a:ext>
            </a:extLst>
          </p:cNvPr>
          <p:cNvPicPr>
            <a:picLocks noGrp="1" noChangeAspect="1" noChangeArrowheads="1"/>
          </p:cNvPicPr>
          <p:nvPr>
            <p:ph idx="1"/>
          </p:nvPr>
        </p:nvPicPr>
        <p:blipFill rotWithShape="1">
          <a:blip r:embed="rId2">
            <a:alphaModFix amt="35000"/>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875917E-8D05-AB49-6867-389A4DE5760C}"/>
              </a:ext>
            </a:extLst>
          </p:cNvPr>
          <p:cNvSpPr txBox="1"/>
          <p:nvPr/>
        </p:nvSpPr>
        <p:spPr>
          <a:xfrm>
            <a:off x="1066800" y="642594"/>
            <a:ext cx="10058400" cy="13716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b="1" u="sng" dirty="0">
                <a:solidFill>
                  <a:schemeClr val="tx1">
                    <a:lumMod val="85000"/>
                    <a:lumOff val="15000"/>
                  </a:schemeClr>
                </a:solidFill>
                <a:latin typeface="+mj-lt"/>
              </a:rPr>
              <a:t>ACTS 17:10-15</a:t>
            </a:r>
          </a:p>
        </p:txBody>
      </p:sp>
      <p:sp>
        <p:nvSpPr>
          <p:cNvPr id="6" name="TextBox 5">
            <a:extLst>
              <a:ext uri="{FF2B5EF4-FFF2-40B4-BE49-F238E27FC236}">
                <a16:creationId xmlns:a16="http://schemas.microsoft.com/office/drawing/2014/main" id="{49C35742-9038-D9D3-D473-2632CF832306}"/>
              </a:ext>
            </a:extLst>
          </p:cNvPr>
          <p:cNvSpPr txBox="1"/>
          <p:nvPr/>
        </p:nvSpPr>
        <p:spPr>
          <a:xfrm>
            <a:off x="1066800" y="1750142"/>
            <a:ext cx="10058400" cy="4202602"/>
          </a:xfrm>
          <a:prstGeom prst="rect">
            <a:avLst/>
          </a:prstGeom>
        </p:spPr>
        <p:txBody>
          <a:bodyPr vert="horz" lIns="91440" tIns="45720" rIns="91440" bIns="45720" rtlCol="0">
            <a:normAutofit/>
          </a:bodyPr>
          <a:lstStyle/>
          <a:p>
            <a:pPr indent="-182880">
              <a:spcBef>
                <a:spcPts val="1500"/>
              </a:spcBef>
              <a:spcAft>
                <a:spcPts val="750"/>
              </a:spcAft>
              <a:buClr>
                <a:schemeClr val="tx1">
                  <a:lumMod val="85000"/>
                  <a:lumOff val="15000"/>
                </a:schemeClr>
              </a:buClr>
              <a:buFont typeface="Garamond" pitchFamily="18" charset="0"/>
              <a:buChar char="◦"/>
            </a:pPr>
            <a:r>
              <a:rPr lang="en-US" b="1" dirty="0">
                <a:effectLst/>
              </a:rPr>
              <a:t>Paul and Silas in Berea</a:t>
            </a:r>
          </a:p>
          <a:p>
            <a:pPr indent="-182880">
              <a:buClr>
                <a:schemeClr val="tx1">
                  <a:lumMod val="85000"/>
                  <a:lumOff val="15000"/>
                </a:schemeClr>
              </a:buClr>
              <a:buFont typeface="Garamond" pitchFamily="18" charset="0"/>
              <a:buChar char="◦"/>
            </a:pPr>
            <a:r>
              <a:rPr lang="en-US" sz="2000" b="1" baseline="30000" dirty="0">
                <a:effectLst/>
              </a:rPr>
              <a:t>10 </a:t>
            </a:r>
            <a:r>
              <a:rPr lang="en-US" sz="2000" dirty="0">
                <a:effectLst/>
              </a:rPr>
              <a:t>The brothers</a:t>
            </a:r>
            <a:r>
              <a:rPr lang="en-US" sz="2000" baseline="30000" dirty="0">
                <a:effectLst/>
              </a:rPr>
              <a:t>[</a:t>
            </a:r>
            <a:r>
              <a:rPr lang="en-US" sz="2000" u="sng" baseline="30000" dirty="0">
                <a:effectLst/>
                <a:hlinkClick r:id="rId3" tooltip="See footnote b"/>
              </a:rPr>
              <a:t>b</a:t>
            </a:r>
            <a:r>
              <a:rPr lang="en-US" sz="2000" baseline="30000" dirty="0">
                <a:effectLst/>
              </a:rPr>
              <a:t>]</a:t>
            </a:r>
            <a:r>
              <a:rPr lang="en-US" sz="2000" dirty="0">
                <a:effectLst/>
              </a:rPr>
              <a:t> immediately sent Paul and Silas away by night to Berea, and when they arrived they went into the Jewish synagogue. </a:t>
            </a:r>
            <a:r>
              <a:rPr lang="en-US" sz="2000" b="1" baseline="30000" dirty="0">
                <a:effectLst/>
              </a:rPr>
              <a:t>11 </a:t>
            </a:r>
            <a:r>
              <a:rPr lang="en-US" sz="2000" dirty="0">
                <a:effectLst/>
              </a:rPr>
              <a:t>Now these Jews were more noble than those in Thessalonica; they received the word with all eagerness, examining the Scriptures daily to see if these things were so. </a:t>
            </a:r>
            <a:r>
              <a:rPr lang="en-US" sz="2000" b="1" baseline="30000" dirty="0">
                <a:effectLst/>
              </a:rPr>
              <a:t>12 </a:t>
            </a:r>
            <a:r>
              <a:rPr lang="en-US" sz="2000" dirty="0">
                <a:effectLst/>
              </a:rPr>
              <a:t>Many of them therefore believed, with not a few Greek women of high standing as well as men. </a:t>
            </a:r>
            <a:r>
              <a:rPr lang="en-US" sz="2000" b="1" baseline="30000" dirty="0">
                <a:effectLst/>
              </a:rPr>
              <a:t>13 </a:t>
            </a:r>
            <a:r>
              <a:rPr lang="en-US" sz="2000" dirty="0">
                <a:effectLst/>
              </a:rPr>
              <a:t>But when the Jews from Thessalonica learned that the word of God was proclaimed by Paul at Berea also, they came there too, agitating and stirring up the crowds. </a:t>
            </a:r>
            <a:r>
              <a:rPr lang="en-US" sz="2000" b="1" baseline="30000" dirty="0">
                <a:effectLst/>
              </a:rPr>
              <a:t>14 </a:t>
            </a:r>
            <a:r>
              <a:rPr lang="en-US" sz="2000" dirty="0">
                <a:effectLst/>
              </a:rPr>
              <a:t>Then the brothers immediately sent Paul off on his way to the sea, but Silas and Timothy remained there. </a:t>
            </a:r>
            <a:r>
              <a:rPr lang="en-US" sz="2000" b="1" baseline="30000" dirty="0">
                <a:effectLst/>
              </a:rPr>
              <a:t>15 </a:t>
            </a:r>
            <a:r>
              <a:rPr lang="en-US" sz="2000" dirty="0">
                <a:effectLst/>
              </a:rPr>
              <a:t>Those who conducted Paul brought him as far as Athens, and after receiving a command for Silas and Timothy to come to him as soon as possible, they departed.</a:t>
            </a:r>
          </a:p>
        </p:txBody>
      </p:sp>
      <p:sp>
        <p:nvSpPr>
          <p:cNvPr id="14" name="Rectangle 13">
            <a:extLst>
              <a:ext uri="{FF2B5EF4-FFF2-40B4-BE49-F238E27FC236}">
                <a16:creationId xmlns:a16="http://schemas.microsoft.com/office/drawing/2014/main" id="{8FB4235C-4505-46C7-AD8F-8769A1972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noFill/>
          <a:ln w="6350" cap="sq" cmpd="sng" algn="ctr">
            <a:solidFill>
              <a:schemeClr val="tx1"/>
            </a:solidFill>
            <a:prstDash val="solid"/>
            <a:miter lim="800000"/>
          </a:ln>
          <a:effectLst>
            <a:softEdge rad="0"/>
          </a:effectLst>
        </p:spPr>
        <p:txBody>
          <a:bodyPr/>
          <a:lstStyle/>
          <a:p>
            <a:endParaRPr lang="en-ZA"/>
          </a:p>
        </p:txBody>
      </p:sp>
    </p:spTree>
    <p:extLst>
      <p:ext uri="{BB962C8B-B14F-4D97-AF65-F5344CB8AC3E}">
        <p14:creationId xmlns:p14="http://schemas.microsoft.com/office/powerpoint/2010/main" val="163171711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1" name="Rectangle 3080">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83" name="Rectangle 3082">
            <a:extLst>
              <a:ext uri="{FF2B5EF4-FFF2-40B4-BE49-F238E27FC236}">
                <a16:creationId xmlns:a16="http://schemas.microsoft.com/office/drawing/2014/main" id="{48DB4B7D-6E19-4B1E-A0ED-621919C15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ZA"/>
          </a:p>
        </p:txBody>
      </p:sp>
      <p:sp>
        <p:nvSpPr>
          <p:cNvPr id="3085" name="Rectangle 3084">
            <a:extLst>
              <a:ext uri="{FF2B5EF4-FFF2-40B4-BE49-F238E27FC236}">
                <a16:creationId xmlns:a16="http://schemas.microsoft.com/office/drawing/2014/main" id="{4CB196DE-BC07-4C0A-9A6F-6FFD5F775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ZA"/>
          </a:p>
        </p:txBody>
      </p:sp>
      <p:sp>
        <p:nvSpPr>
          <p:cNvPr id="3087" name="Rectangle 3086">
            <a:extLst>
              <a:ext uri="{FF2B5EF4-FFF2-40B4-BE49-F238E27FC236}">
                <a16:creationId xmlns:a16="http://schemas.microsoft.com/office/drawing/2014/main" id="{2C13C32D-C8E0-49CB-AF18-A6A13B7FE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ZA"/>
          </a:p>
        </p:txBody>
      </p:sp>
      <p:grpSp>
        <p:nvGrpSpPr>
          <p:cNvPr id="3089" name="Group 3088">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3090" name="Straight Connector 3089">
              <a:extLst>
                <a:ext uri="{FF2B5EF4-FFF2-40B4-BE49-F238E27FC236}">
                  <a16:creationId xmlns:a16="http://schemas.microsoft.com/office/drawing/2014/main" id="{65E3DF13-4412-4927-AA38-F077B5A4CBD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091" name="Straight Connector 3090">
              <a:extLst>
                <a:ext uri="{FF2B5EF4-FFF2-40B4-BE49-F238E27FC236}">
                  <a16:creationId xmlns:a16="http://schemas.microsoft.com/office/drawing/2014/main" id="{4569EC13-67CE-4C90-95BA-1F7D7F3D38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092" name="Straight Connector 3091">
              <a:extLst>
                <a:ext uri="{FF2B5EF4-FFF2-40B4-BE49-F238E27FC236}">
                  <a16:creationId xmlns:a16="http://schemas.microsoft.com/office/drawing/2014/main" id="{0A59492E-0F24-4A22-B24D-A110B40311A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useBgFill="1">
        <p:nvSpPr>
          <p:cNvPr id="3094" name="Rectangle 3093">
            <a:extLst>
              <a:ext uri="{FF2B5EF4-FFF2-40B4-BE49-F238E27FC236}">
                <a16:creationId xmlns:a16="http://schemas.microsoft.com/office/drawing/2014/main" id="{0E7CA313-2F4B-4574-8399-12EF6A1BF2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Roman Roads | UNRV Roman History">
            <a:extLst>
              <a:ext uri="{FF2B5EF4-FFF2-40B4-BE49-F238E27FC236}">
                <a16:creationId xmlns:a16="http://schemas.microsoft.com/office/drawing/2014/main" id="{756476D4-BCDC-5AF8-59DB-3B20DD7733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839" b="-1"/>
          <a:stretch/>
        </p:blipFill>
        <p:spPr bwMode="auto">
          <a:xfrm>
            <a:off x="-1" y="10"/>
            <a:ext cx="6095997" cy="453006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Via Egnatia To Rome And Byzantium AramcoWorld, 40% OFF">
            <a:extLst>
              <a:ext uri="{FF2B5EF4-FFF2-40B4-BE49-F238E27FC236}">
                <a16:creationId xmlns:a16="http://schemas.microsoft.com/office/drawing/2014/main" id="{CDCCBD9F-4920-22E2-EAF1-90AF6FC61899}"/>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6566" r="11777"/>
          <a:stretch/>
        </p:blipFill>
        <p:spPr bwMode="auto">
          <a:xfrm>
            <a:off x="6096004" y="10"/>
            <a:ext cx="6095996" cy="4530063"/>
          </a:xfrm>
          <a:prstGeom prst="rect">
            <a:avLst/>
          </a:prstGeom>
          <a:noFill/>
          <a:extLst>
            <a:ext uri="{909E8E84-426E-40DD-AFC4-6F175D3DCCD1}">
              <a14:hiddenFill xmlns:a14="http://schemas.microsoft.com/office/drawing/2010/main">
                <a:solidFill>
                  <a:srgbClr val="FFFFFF"/>
                </a:solidFill>
              </a14:hiddenFill>
            </a:ext>
          </a:extLst>
        </p:spPr>
      </p:pic>
      <p:sp>
        <p:nvSpPr>
          <p:cNvPr id="3096" name="Rectangle 3095">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30074"/>
            <a:ext cx="12192000" cy="2327925"/>
          </a:xfrm>
          <a:prstGeom prst="rect">
            <a:avLst/>
          </a:prstGeom>
          <a:solidFill>
            <a:schemeClr val="bg1">
              <a:lumMod val="75000"/>
              <a:lumOff val="25000"/>
            </a:schemeClr>
          </a:solidFill>
          <a:ln w="6350" cap="sq" cmpd="sng" algn="ctr">
            <a:noFill/>
            <a:prstDash val="solid"/>
            <a:miter lim="800000"/>
          </a:ln>
          <a:effectLst/>
        </p:spPr>
        <p:txBody>
          <a:bodyPr/>
          <a:lstStyle/>
          <a:p>
            <a:endParaRPr lang="en-ZA"/>
          </a:p>
        </p:txBody>
      </p:sp>
      <p:sp>
        <p:nvSpPr>
          <p:cNvPr id="3098" name="Rectangle 3097">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116" y="4692768"/>
            <a:ext cx="11859768" cy="2002536"/>
          </a:xfrm>
          <a:prstGeom prst="rect">
            <a:avLst/>
          </a:prstGeom>
          <a:noFill/>
          <a:ln w="6350" cap="sq" cmpd="sng" algn="ctr">
            <a:solidFill>
              <a:schemeClr val="tx1"/>
            </a:solidFill>
            <a:prstDash val="solid"/>
            <a:miter lim="800000"/>
          </a:ln>
          <a:effectLst>
            <a:softEdge rad="0"/>
          </a:effectLst>
        </p:spPr>
        <p:txBody>
          <a:bodyPr/>
          <a:lstStyle/>
          <a:p>
            <a:endParaRPr lang="en-ZA"/>
          </a:p>
        </p:txBody>
      </p:sp>
      <p:sp>
        <p:nvSpPr>
          <p:cNvPr id="2" name="Title 1">
            <a:extLst>
              <a:ext uri="{FF2B5EF4-FFF2-40B4-BE49-F238E27FC236}">
                <a16:creationId xmlns:a16="http://schemas.microsoft.com/office/drawing/2014/main" id="{8E00C956-8514-5FAF-5D28-13B0C0C0A8C6}"/>
              </a:ext>
            </a:extLst>
          </p:cNvPr>
          <p:cNvSpPr>
            <a:spLocks noGrp="1"/>
          </p:cNvSpPr>
          <p:nvPr>
            <p:ph type="title"/>
          </p:nvPr>
        </p:nvSpPr>
        <p:spPr>
          <a:xfrm>
            <a:off x="372723" y="4956811"/>
            <a:ext cx="11439414" cy="897439"/>
          </a:xfrm>
        </p:spPr>
        <p:txBody>
          <a:bodyPr vert="horz" lIns="91440" tIns="45720" rIns="91440" bIns="45720" rtlCol="0" anchor="ctr">
            <a:normAutofit/>
          </a:bodyPr>
          <a:lstStyle/>
          <a:p>
            <a:pPr algn="ctr">
              <a:lnSpc>
                <a:spcPct val="83000"/>
              </a:lnSpc>
            </a:pPr>
            <a:r>
              <a:rPr lang="en-US" sz="4400" cap="all" spc="-100">
                <a:solidFill>
                  <a:schemeClr val="tx1"/>
                </a:solidFill>
              </a:rPr>
              <a:t>Via Egnatia</a:t>
            </a:r>
          </a:p>
        </p:txBody>
      </p:sp>
    </p:spTree>
    <p:extLst>
      <p:ext uri="{BB962C8B-B14F-4D97-AF65-F5344CB8AC3E}">
        <p14:creationId xmlns:p14="http://schemas.microsoft.com/office/powerpoint/2010/main" val="341531002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23" name="Rectangle 4122">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5" name="Rectangle 4124">
            <a:extLst>
              <a:ext uri="{FF2B5EF4-FFF2-40B4-BE49-F238E27FC236}">
                <a16:creationId xmlns:a16="http://schemas.microsoft.com/office/drawing/2014/main" id="{4EC7E010-C712-408D-9787-0842AFC9F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ZA"/>
          </a:p>
        </p:txBody>
      </p:sp>
      <p:sp>
        <p:nvSpPr>
          <p:cNvPr id="4127" name="Rectangle 4126">
            <a:extLst>
              <a:ext uri="{FF2B5EF4-FFF2-40B4-BE49-F238E27FC236}">
                <a16:creationId xmlns:a16="http://schemas.microsoft.com/office/drawing/2014/main" id="{0503FCEF-A9BA-4991-9220-E36615FB8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ZA"/>
          </a:p>
        </p:txBody>
      </p:sp>
      <p:sp>
        <p:nvSpPr>
          <p:cNvPr id="4129" name="Rectangle 4128">
            <a:extLst>
              <a:ext uri="{FF2B5EF4-FFF2-40B4-BE49-F238E27FC236}">
                <a16:creationId xmlns:a16="http://schemas.microsoft.com/office/drawing/2014/main" id="{9664D085-C814-4D74-BCE0-2059F0DC0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1" name="Rectangle 4130">
            <a:extLst>
              <a:ext uri="{FF2B5EF4-FFF2-40B4-BE49-F238E27FC236}">
                <a16:creationId xmlns:a16="http://schemas.microsoft.com/office/drawing/2014/main" id="{DDA5539E-D8B4-4F5A-B46F-C304F5D7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utoShape 14" descr="Egyptian God Of The Dead Anubis Holding Ankh &amp; Staff Slim Profile Figurine  10&quot; H | eBay">
            <a:extLst>
              <a:ext uri="{FF2B5EF4-FFF2-40B4-BE49-F238E27FC236}">
                <a16:creationId xmlns:a16="http://schemas.microsoft.com/office/drawing/2014/main" id="{919C40DA-2D44-D846-8D77-59A2CAD347C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4098" name="Picture 2" descr="Temple of Artemis - Wikipedia">
            <a:extLst>
              <a:ext uri="{FF2B5EF4-FFF2-40B4-BE49-F238E27FC236}">
                <a16:creationId xmlns:a16="http://schemas.microsoft.com/office/drawing/2014/main" id="{958340C7-094F-3F0D-3E35-890F7FFA83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700" y="869867"/>
            <a:ext cx="1391914" cy="185402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2348F6D-19A1-4185-9392-456E4B62C204}"/>
              </a:ext>
            </a:extLst>
          </p:cNvPr>
          <p:cNvSpPr txBox="1"/>
          <p:nvPr/>
        </p:nvSpPr>
        <p:spPr>
          <a:xfrm>
            <a:off x="1722489" y="2719041"/>
            <a:ext cx="1412707" cy="333296"/>
          </a:xfrm>
          <a:prstGeom prst="rect">
            <a:avLst/>
          </a:prstGeom>
          <a:noFill/>
        </p:spPr>
        <p:txBody>
          <a:bodyPr wrap="square" rtlCol="0">
            <a:spAutoFit/>
          </a:bodyPr>
          <a:lstStyle/>
          <a:p>
            <a:pPr defTabSz="795528">
              <a:spcAft>
                <a:spcPts val="600"/>
              </a:spcAft>
            </a:pPr>
            <a:r>
              <a:rPr lang="en-US" sz="1566" kern="1200" dirty="0">
                <a:solidFill>
                  <a:schemeClr val="tx1"/>
                </a:solidFill>
                <a:latin typeface="+mn-lt"/>
                <a:ea typeface="+mn-ea"/>
                <a:cs typeface="+mn-cs"/>
              </a:rPr>
              <a:t>Artemis</a:t>
            </a:r>
            <a:endParaRPr lang="en-ZA" dirty="0"/>
          </a:p>
        </p:txBody>
      </p:sp>
      <p:pic>
        <p:nvPicPr>
          <p:cNvPr id="4100" name="Picture 4" descr="Apollo Phoebus God with Lyre Mythology Greek Roman Statue Cold Cast Bronze  25 cm | eBay">
            <a:extLst>
              <a:ext uri="{FF2B5EF4-FFF2-40B4-BE49-F238E27FC236}">
                <a16:creationId xmlns:a16="http://schemas.microsoft.com/office/drawing/2014/main" id="{DBDE3664-FA24-CA0F-F138-419BD460BB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74" y="629870"/>
            <a:ext cx="2727835" cy="27278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0C245B0-8731-1016-B7B1-BD4B230ECA35}"/>
              </a:ext>
            </a:extLst>
          </p:cNvPr>
          <p:cNvSpPr txBox="1"/>
          <p:nvPr/>
        </p:nvSpPr>
        <p:spPr>
          <a:xfrm>
            <a:off x="3714281" y="866329"/>
            <a:ext cx="1412707" cy="333296"/>
          </a:xfrm>
          <a:prstGeom prst="rect">
            <a:avLst/>
          </a:prstGeom>
          <a:noFill/>
        </p:spPr>
        <p:txBody>
          <a:bodyPr wrap="square" rtlCol="0">
            <a:spAutoFit/>
          </a:bodyPr>
          <a:lstStyle/>
          <a:p>
            <a:pPr defTabSz="795528">
              <a:spcAft>
                <a:spcPts val="600"/>
              </a:spcAft>
            </a:pPr>
            <a:r>
              <a:rPr lang="en-US" sz="1566" kern="1200" dirty="0">
                <a:solidFill>
                  <a:schemeClr val="tx1"/>
                </a:solidFill>
                <a:latin typeface="+mn-lt"/>
                <a:ea typeface="+mn-ea"/>
                <a:cs typeface="+mn-cs"/>
              </a:rPr>
              <a:t>Apollo</a:t>
            </a:r>
            <a:endParaRPr lang="en-ZA" dirty="0"/>
          </a:p>
        </p:txBody>
      </p:sp>
      <p:pic>
        <p:nvPicPr>
          <p:cNvPr id="4102" name="Picture 6" descr="Marble Goddess Idol Price Starting From Rs 8,000/Piece. Find Verified  Sellers in Phagwara - JdMart">
            <a:extLst>
              <a:ext uri="{FF2B5EF4-FFF2-40B4-BE49-F238E27FC236}">
                <a16:creationId xmlns:a16="http://schemas.microsoft.com/office/drawing/2014/main" id="{711CFE4D-C457-6E61-E8AB-5CD339329D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2520" y="763553"/>
            <a:ext cx="2395505" cy="23955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FB0C353-32B9-8681-EB47-6569368E9AE2}"/>
              </a:ext>
            </a:extLst>
          </p:cNvPr>
          <p:cNvSpPr txBox="1"/>
          <p:nvPr/>
        </p:nvSpPr>
        <p:spPr>
          <a:xfrm>
            <a:off x="7292028" y="791789"/>
            <a:ext cx="1267299" cy="333296"/>
          </a:xfrm>
          <a:prstGeom prst="rect">
            <a:avLst/>
          </a:prstGeom>
          <a:noFill/>
        </p:spPr>
        <p:txBody>
          <a:bodyPr wrap="square" rtlCol="0">
            <a:spAutoFit/>
          </a:bodyPr>
          <a:lstStyle/>
          <a:p>
            <a:pPr defTabSz="795528">
              <a:spcAft>
                <a:spcPts val="600"/>
              </a:spcAft>
            </a:pPr>
            <a:r>
              <a:rPr lang="en-US" sz="1566" kern="1200" dirty="0">
                <a:solidFill>
                  <a:schemeClr val="tx1"/>
                </a:solidFill>
                <a:latin typeface="+mn-lt"/>
                <a:ea typeface="+mn-ea"/>
                <a:cs typeface="+mn-cs"/>
              </a:rPr>
              <a:t>Aphrodite</a:t>
            </a:r>
            <a:endParaRPr lang="en-ZA" dirty="0"/>
          </a:p>
        </p:txBody>
      </p:sp>
      <p:pic>
        <p:nvPicPr>
          <p:cNvPr id="4104" name="Picture 8" descr="Ebros Gift Egyptian Goddess Isis Ra with Open Wings Statue 12&quot; Tall Deity  of Motherhood Magic Wisdom and Nature Home Decorative Sculpture Gods of  Egypt Accent (Bronze Patina) : Amazon.com.au: Home">
            <a:extLst>
              <a:ext uri="{FF2B5EF4-FFF2-40B4-BE49-F238E27FC236}">
                <a16:creationId xmlns:a16="http://schemas.microsoft.com/office/drawing/2014/main" id="{B5D4A7E8-2C30-68DC-A5AF-7B0893120C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8581" y="736395"/>
            <a:ext cx="1866024" cy="230057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9F7D321-935C-3529-0216-8268E0D630D8}"/>
              </a:ext>
            </a:extLst>
          </p:cNvPr>
          <p:cNvSpPr txBox="1"/>
          <p:nvPr/>
        </p:nvSpPr>
        <p:spPr>
          <a:xfrm>
            <a:off x="9316848" y="1993787"/>
            <a:ext cx="965116" cy="333296"/>
          </a:xfrm>
          <a:prstGeom prst="rect">
            <a:avLst/>
          </a:prstGeom>
          <a:noFill/>
        </p:spPr>
        <p:txBody>
          <a:bodyPr wrap="square" rtlCol="0">
            <a:spAutoFit/>
          </a:bodyPr>
          <a:lstStyle/>
          <a:p>
            <a:pPr defTabSz="795528">
              <a:spcAft>
                <a:spcPts val="600"/>
              </a:spcAft>
            </a:pPr>
            <a:r>
              <a:rPr lang="en-US" sz="1566" kern="1200" dirty="0">
                <a:solidFill>
                  <a:schemeClr val="tx1"/>
                </a:solidFill>
                <a:latin typeface="+mn-lt"/>
                <a:ea typeface="+mn-ea"/>
                <a:cs typeface="+mn-cs"/>
              </a:rPr>
              <a:t>Isis</a:t>
            </a:r>
            <a:endParaRPr lang="en-ZA" dirty="0"/>
          </a:p>
        </p:txBody>
      </p:sp>
      <p:pic>
        <p:nvPicPr>
          <p:cNvPr id="4106" name="Picture 10" descr="Zeus with Thunderbolt and Eagle Statue">
            <a:extLst>
              <a:ext uri="{FF2B5EF4-FFF2-40B4-BE49-F238E27FC236}">
                <a16:creationId xmlns:a16="http://schemas.microsoft.com/office/drawing/2014/main" id="{B60062B4-2815-FEEC-FA23-2CE6C00D8A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47239" y="3492354"/>
            <a:ext cx="2304334" cy="230433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8F70329-8E95-E57A-D06A-18794637056C}"/>
              </a:ext>
            </a:extLst>
          </p:cNvPr>
          <p:cNvSpPr txBox="1"/>
          <p:nvPr/>
        </p:nvSpPr>
        <p:spPr>
          <a:xfrm>
            <a:off x="9579409" y="5817452"/>
            <a:ext cx="965116" cy="333296"/>
          </a:xfrm>
          <a:prstGeom prst="rect">
            <a:avLst/>
          </a:prstGeom>
          <a:noFill/>
        </p:spPr>
        <p:txBody>
          <a:bodyPr wrap="square" rtlCol="0">
            <a:spAutoFit/>
          </a:bodyPr>
          <a:lstStyle/>
          <a:p>
            <a:pPr defTabSz="795528">
              <a:spcAft>
                <a:spcPts val="600"/>
              </a:spcAft>
            </a:pPr>
            <a:r>
              <a:rPr lang="en-US" sz="1566" kern="1200" dirty="0">
                <a:solidFill>
                  <a:schemeClr val="tx1"/>
                </a:solidFill>
                <a:latin typeface="+mn-lt"/>
                <a:ea typeface="+mn-ea"/>
                <a:cs typeface="+mn-cs"/>
              </a:rPr>
              <a:t>Zeus</a:t>
            </a:r>
            <a:endParaRPr lang="en-ZA" dirty="0"/>
          </a:p>
        </p:txBody>
      </p:sp>
      <p:pic>
        <p:nvPicPr>
          <p:cNvPr id="4108" name="Picture 12" descr="Statue of Serapis with Cerberus | National Museums Liverpool">
            <a:extLst>
              <a:ext uri="{FF2B5EF4-FFF2-40B4-BE49-F238E27FC236}">
                <a16:creationId xmlns:a16="http://schemas.microsoft.com/office/drawing/2014/main" id="{DD3DFF98-4C95-8E36-42DE-62DC06D8D5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61774" y="3381036"/>
            <a:ext cx="1504571" cy="220929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182B460-0713-18E1-9CDD-BA64EE84BA31}"/>
              </a:ext>
            </a:extLst>
          </p:cNvPr>
          <p:cNvSpPr txBox="1"/>
          <p:nvPr/>
        </p:nvSpPr>
        <p:spPr>
          <a:xfrm>
            <a:off x="7113421" y="5732915"/>
            <a:ext cx="965116" cy="333296"/>
          </a:xfrm>
          <a:prstGeom prst="rect">
            <a:avLst/>
          </a:prstGeom>
          <a:noFill/>
        </p:spPr>
        <p:txBody>
          <a:bodyPr wrap="square" rtlCol="0">
            <a:spAutoFit/>
          </a:bodyPr>
          <a:lstStyle/>
          <a:p>
            <a:pPr defTabSz="795528">
              <a:spcAft>
                <a:spcPts val="600"/>
              </a:spcAft>
            </a:pPr>
            <a:r>
              <a:rPr lang="en-US" sz="1566" kern="1200">
                <a:solidFill>
                  <a:schemeClr val="tx1"/>
                </a:solidFill>
                <a:latin typeface="+mn-lt"/>
                <a:ea typeface="+mn-ea"/>
                <a:cs typeface="+mn-cs"/>
              </a:rPr>
              <a:t>Serapis</a:t>
            </a:r>
            <a:endParaRPr lang="en-ZA"/>
          </a:p>
        </p:txBody>
      </p:sp>
      <p:pic>
        <p:nvPicPr>
          <p:cNvPr id="4114" name="Picture 18" descr="Ebros Large Classical Egyptian God Of The Dead Anubis Holding Was Staff  Statue 16&quot;H - Walmart.com">
            <a:extLst>
              <a:ext uri="{FF2B5EF4-FFF2-40B4-BE49-F238E27FC236}">
                <a16:creationId xmlns:a16="http://schemas.microsoft.com/office/drawing/2014/main" id="{D3C00346-7F25-C08D-70F0-0ED4DAB6BC9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9109" y="3421947"/>
            <a:ext cx="2395505" cy="239550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FB75B2C-529C-21A3-FC3E-5404F3381DA9}"/>
              </a:ext>
            </a:extLst>
          </p:cNvPr>
          <p:cNvSpPr txBox="1"/>
          <p:nvPr/>
        </p:nvSpPr>
        <p:spPr>
          <a:xfrm>
            <a:off x="5060853" y="5894834"/>
            <a:ext cx="1223879" cy="333296"/>
          </a:xfrm>
          <a:prstGeom prst="rect">
            <a:avLst/>
          </a:prstGeom>
          <a:noFill/>
        </p:spPr>
        <p:txBody>
          <a:bodyPr wrap="square" rtlCol="0">
            <a:spAutoFit/>
          </a:bodyPr>
          <a:lstStyle/>
          <a:p>
            <a:pPr defTabSz="795528">
              <a:spcAft>
                <a:spcPts val="600"/>
              </a:spcAft>
            </a:pPr>
            <a:r>
              <a:rPr lang="en-US" sz="1566" kern="1200" dirty="0">
                <a:solidFill>
                  <a:schemeClr val="tx1"/>
                </a:solidFill>
                <a:latin typeface="+mn-lt"/>
                <a:ea typeface="+mn-ea"/>
                <a:cs typeface="+mn-cs"/>
              </a:rPr>
              <a:t>Anubis</a:t>
            </a:r>
            <a:endParaRPr lang="en-ZA" dirty="0"/>
          </a:p>
        </p:txBody>
      </p:sp>
      <p:pic>
        <p:nvPicPr>
          <p:cNvPr id="4116" name="Picture 20" descr="Dionysus Greek God of Wine and Festival Statue">
            <a:extLst>
              <a:ext uri="{FF2B5EF4-FFF2-40B4-BE49-F238E27FC236}">
                <a16:creationId xmlns:a16="http://schemas.microsoft.com/office/drawing/2014/main" id="{EAE0FCC6-B3B2-1D60-7AD6-BC225E2D2B8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00239" y="3414288"/>
            <a:ext cx="1980876" cy="220040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00993A3-0DC5-0B97-DBF9-8557E936492F}"/>
              </a:ext>
            </a:extLst>
          </p:cNvPr>
          <p:cNvSpPr txBox="1"/>
          <p:nvPr/>
        </p:nvSpPr>
        <p:spPr>
          <a:xfrm>
            <a:off x="2928672" y="5822845"/>
            <a:ext cx="1286264" cy="333296"/>
          </a:xfrm>
          <a:prstGeom prst="rect">
            <a:avLst/>
          </a:prstGeom>
          <a:noFill/>
        </p:spPr>
        <p:txBody>
          <a:bodyPr wrap="square" rtlCol="0">
            <a:spAutoFit/>
          </a:bodyPr>
          <a:lstStyle/>
          <a:p>
            <a:pPr defTabSz="795528">
              <a:spcAft>
                <a:spcPts val="600"/>
              </a:spcAft>
            </a:pPr>
            <a:r>
              <a:rPr lang="en-US" sz="1566" kern="1200" dirty="0">
                <a:solidFill>
                  <a:schemeClr val="tx1"/>
                </a:solidFill>
                <a:latin typeface="+mn-lt"/>
                <a:ea typeface="+mn-ea"/>
                <a:cs typeface="+mn-cs"/>
              </a:rPr>
              <a:t>Dionysus</a:t>
            </a:r>
            <a:endParaRPr lang="en-ZA" dirty="0"/>
          </a:p>
        </p:txBody>
      </p:sp>
      <p:pic>
        <p:nvPicPr>
          <p:cNvPr id="4118" name="Picture 22" descr="Buy Resin Statues Osiris Ancient Egyption God of The Dead Bronze Finished  Statue 4 X 10.5 X 3 Inches Bronze Online at Low Prices in India - Amazon.in">
            <a:extLst>
              <a:ext uri="{FF2B5EF4-FFF2-40B4-BE49-F238E27FC236}">
                <a16:creationId xmlns:a16="http://schemas.microsoft.com/office/drawing/2014/main" id="{7BF7AC20-2FC6-9F7E-0BFA-567E0882B4F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4976" y="3427118"/>
            <a:ext cx="2053514" cy="205351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36FA966-C371-2B8D-CC8B-445340924AAD}"/>
              </a:ext>
            </a:extLst>
          </p:cNvPr>
          <p:cNvSpPr txBox="1"/>
          <p:nvPr/>
        </p:nvSpPr>
        <p:spPr>
          <a:xfrm>
            <a:off x="1149097" y="5704691"/>
            <a:ext cx="909046" cy="333296"/>
          </a:xfrm>
          <a:prstGeom prst="rect">
            <a:avLst/>
          </a:prstGeom>
          <a:noFill/>
        </p:spPr>
        <p:txBody>
          <a:bodyPr wrap="square" rtlCol="0">
            <a:spAutoFit/>
          </a:bodyPr>
          <a:lstStyle/>
          <a:p>
            <a:pPr defTabSz="795528">
              <a:spcAft>
                <a:spcPts val="600"/>
              </a:spcAft>
            </a:pPr>
            <a:r>
              <a:rPr lang="en-US" sz="1566" kern="1200" dirty="0">
                <a:solidFill>
                  <a:schemeClr val="tx1"/>
                </a:solidFill>
                <a:latin typeface="+mn-lt"/>
                <a:ea typeface="+mn-ea"/>
                <a:cs typeface="+mn-cs"/>
              </a:rPr>
              <a:t>Osiris</a:t>
            </a:r>
            <a:endParaRPr lang="en-ZA" dirty="0"/>
          </a:p>
        </p:txBody>
      </p:sp>
    </p:spTree>
    <p:extLst>
      <p:ext uri="{BB962C8B-B14F-4D97-AF65-F5344CB8AC3E}">
        <p14:creationId xmlns:p14="http://schemas.microsoft.com/office/powerpoint/2010/main" val="2696302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4EC7E010-C712-408D-9787-0842AFC9F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ZA"/>
          </a:p>
        </p:txBody>
      </p:sp>
      <p:sp>
        <p:nvSpPr>
          <p:cNvPr id="1035" name="Rectangle 1034">
            <a:extLst>
              <a:ext uri="{FF2B5EF4-FFF2-40B4-BE49-F238E27FC236}">
                <a16:creationId xmlns:a16="http://schemas.microsoft.com/office/drawing/2014/main" id="{0503FCEF-A9BA-4991-9220-E36615FB8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ZA"/>
          </a:p>
        </p:txBody>
      </p:sp>
      <p:pic>
        <p:nvPicPr>
          <p:cNvPr id="1026" name="Picture 2" descr="Be not afraid - the end of the world is nigh">
            <a:extLst>
              <a:ext uri="{FF2B5EF4-FFF2-40B4-BE49-F238E27FC236}">
                <a16:creationId xmlns:a16="http://schemas.microsoft.com/office/drawing/2014/main" id="{DF714A65-F6BD-418F-6052-09073C95709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143941" y="643467"/>
            <a:ext cx="9904117"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492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E9EDDFA-8F05-462B-8D3E-5B9C4FBC7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ast Masters: Vance Havner: An Unbeaten Path - Sermons &amp; Articles">
            <a:extLst>
              <a:ext uri="{FF2B5EF4-FFF2-40B4-BE49-F238E27FC236}">
                <a16:creationId xmlns:a16="http://schemas.microsoft.com/office/drawing/2014/main" id="{F467D29B-F079-A7E8-5F27-FF9D6B40623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7654" y="1288538"/>
            <a:ext cx="5367165" cy="4293732"/>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143F9A23-3237-4ED6-A1E9-C0E6530E05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C63CD46D-4335-4BA4-842A-BF835A99CB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C82C5C8-19C5-BDFE-A6E2-FCA596A33D17}"/>
              </a:ext>
            </a:extLst>
          </p:cNvPr>
          <p:cNvSpPr>
            <a:spLocks noGrp="1"/>
          </p:cNvSpPr>
          <p:nvPr>
            <p:ph idx="1"/>
          </p:nvPr>
        </p:nvSpPr>
        <p:spPr>
          <a:xfrm>
            <a:off x="7055872" y="1445178"/>
            <a:ext cx="4472922" cy="3931920"/>
          </a:xfrm>
        </p:spPr>
        <p:txBody>
          <a:bodyPr>
            <a:normAutofit/>
          </a:bodyPr>
          <a:lstStyle/>
          <a:p>
            <a:pPr marL="0" indent="0">
              <a:buNone/>
            </a:pPr>
            <a:r>
              <a:rPr lang="en-ZA" sz="3200" b="1" kern="100" dirty="0">
                <a:effectLst/>
                <a:latin typeface="Aptos" panose="020B0004020202020204" pitchFamily="34" charset="0"/>
                <a:ea typeface="Aptos" panose="020B0004020202020204" pitchFamily="34" charset="0"/>
                <a:cs typeface="Times New Roman" panose="02020603050405020304" pitchFamily="18" charset="0"/>
              </a:rPr>
              <a:t>“Do not so contemplate eternity that you waste today.”</a:t>
            </a:r>
            <a:r>
              <a:rPr lang="en-ZA" sz="3200" kern="100" dirty="0">
                <a:effectLst/>
                <a:latin typeface="Aptos" panose="020B0004020202020204" pitchFamily="34" charset="0"/>
                <a:ea typeface="Aptos" panose="020B0004020202020204" pitchFamily="34" charset="0"/>
                <a:cs typeface="Times New Roman" panose="02020603050405020304" pitchFamily="18" charset="0"/>
              </a:rPr>
              <a:t>  </a:t>
            </a:r>
            <a:endParaRPr lang="en-ZA" sz="3200" kern="100" dirty="0">
              <a:latin typeface="Aptos" panose="020B0004020202020204" pitchFamily="34" charset="0"/>
              <a:ea typeface="Aptos" panose="020B0004020202020204" pitchFamily="34" charset="0"/>
              <a:cs typeface="Times New Roman" panose="02020603050405020304" pitchFamily="18" charset="0"/>
            </a:endParaRPr>
          </a:p>
          <a:p>
            <a:pPr marL="2271400" lvl="8" indent="0">
              <a:buNone/>
            </a:pPr>
            <a:endParaRPr lang="en-ZA" kern="100" dirty="0">
              <a:effectLst/>
              <a:latin typeface="Aptos" panose="020B0004020202020204" pitchFamily="34" charset="0"/>
              <a:ea typeface="Aptos" panose="020B0004020202020204" pitchFamily="34" charset="0"/>
              <a:cs typeface="Times New Roman" panose="02020603050405020304" pitchFamily="18" charset="0"/>
            </a:endParaRPr>
          </a:p>
          <a:p>
            <a:pPr marL="2271400" lvl="8" indent="0">
              <a:buNone/>
            </a:pPr>
            <a:r>
              <a:rPr lang="en-ZA" sz="2000" kern="100" dirty="0">
                <a:effectLst/>
                <a:latin typeface="Aptos" panose="020B0004020202020204" pitchFamily="34" charset="0"/>
                <a:ea typeface="Aptos" panose="020B0004020202020204" pitchFamily="34" charset="0"/>
                <a:cs typeface="Times New Roman" panose="02020603050405020304" pitchFamily="18" charset="0"/>
              </a:rPr>
              <a:t>Vance </a:t>
            </a:r>
            <a:r>
              <a:rPr lang="en-ZA" sz="2000" kern="100" dirty="0" err="1">
                <a:effectLst/>
                <a:latin typeface="Aptos" panose="020B0004020202020204" pitchFamily="34" charset="0"/>
                <a:ea typeface="Aptos" panose="020B0004020202020204" pitchFamily="34" charset="0"/>
                <a:cs typeface="Times New Roman" panose="02020603050405020304" pitchFamily="18" charset="0"/>
              </a:rPr>
              <a:t>Havner</a:t>
            </a:r>
            <a:endParaRPr lang="en-ZA" sz="2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ZA" dirty="0"/>
          </a:p>
        </p:txBody>
      </p:sp>
    </p:spTree>
    <p:extLst>
      <p:ext uri="{BB962C8B-B14F-4D97-AF65-F5344CB8AC3E}">
        <p14:creationId xmlns:p14="http://schemas.microsoft.com/office/powerpoint/2010/main" val="120846710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E192707B-B929-41A7-9B41-E959A1C68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AKE UP YOUR CROSS AND FOLLOW JESUS — Lincoln Park UBF">
            <a:extLst>
              <a:ext uri="{FF2B5EF4-FFF2-40B4-BE49-F238E27FC236}">
                <a16:creationId xmlns:a16="http://schemas.microsoft.com/office/drawing/2014/main" id="{44C7E77B-0DEC-680D-29A9-3189AD78050E}"/>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r="7110"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8F7C523-B6E4-63D6-DAA7-86CFAC4D75EF}"/>
              </a:ext>
            </a:extLst>
          </p:cNvPr>
          <p:cNvSpPr>
            <a:spLocks noGrp="1"/>
          </p:cNvSpPr>
          <p:nvPr>
            <p:ph type="title"/>
          </p:nvPr>
        </p:nvSpPr>
        <p:spPr>
          <a:xfrm>
            <a:off x="5540477" y="749808"/>
            <a:ext cx="3935119" cy="1371600"/>
          </a:xfrm>
        </p:spPr>
        <p:txBody>
          <a:bodyPr>
            <a:normAutofit/>
          </a:bodyPr>
          <a:lstStyle/>
          <a:p>
            <a:r>
              <a:rPr lang="en-US" dirty="0"/>
              <a:t>1 Peter 3:13-17</a:t>
            </a:r>
            <a:endParaRPr lang="en-ZA" dirty="0"/>
          </a:p>
        </p:txBody>
      </p:sp>
      <p:sp>
        <p:nvSpPr>
          <p:cNvPr id="3" name="Content Placeholder 2">
            <a:extLst>
              <a:ext uri="{FF2B5EF4-FFF2-40B4-BE49-F238E27FC236}">
                <a16:creationId xmlns:a16="http://schemas.microsoft.com/office/drawing/2014/main" id="{01A43941-008E-35C9-B78F-5586A6933494}"/>
              </a:ext>
            </a:extLst>
          </p:cNvPr>
          <p:cNvSpPr>
            <a:spLocks noGrp="1"/>
          </p:cNvSpPr>
          <p:nvPr>
            <p:ph idx="1"/>
          </p:nvPr>
        </p:nvSpPr>
        <p:spPr>
          <a:xfrm>
            <a:off x="1066800" y="2103120"/>
            <a:ext cx="10058400" cy="3849624"/>
          </a:xfrm>
        </p:spPr>
        <p:txBody>
          <a:bodyPr>
            <a:normAutofit fontScale="92500" lnSpcReduction="10000"/>
          </a:bodyPr>
          <a:lstStyle/>
          <a:p>
            <a:r>
              <a:rPr lang="en-US" sz="2800" baseline="30000" dirty="0">
                <a:effectLst/>
                <a:latin typeface="Times New Roman" panose="02020603050405020304" pitchFamily="18" charset="0"/>
                <a:ea typeface="Times New Roman" panose="02020603050405020304" pitchFamily="18" charset="0"/>
              </a:rPr>
              <a:t>13 </a:t>
            </a:r>
            <a:r>
              <a:rPr lang="en-US" sz="2800" dirty="0">
                <a:effectLst/>
                <a:latin typeface="Times New Roman" panose="02020603050405020304" pitchFamily="18" charset="0"/>
                <a:ea typeface="Times New Roman" panose="02020603050405020304" pitchFamily="18" charset="0"/>
              </a:rPr>
              <a:t>Now who is there to harm you if you are zealous for what is good?</a:t>
            </a:r>
            <a:r>
              <a:rPr lang="en-US" sz="2800" baseline="30000" dirty="0">
                <a:effectLst/>
                <a:latin typeface="Times New Roman" panose="02020603050405020304" pitchFamily="18" charset="0"/>
                <a:ea typeface="Times New Roman" panose="02020603050405020304" pitchFamily="18" charset="0"/>
              </a:rPr>
              <a:t>14 </a:t>
            </a:r>
            <a:r>
              <a:rPr lang="en-US" sz="2800" dirty="0">
                <a:effectLst/>
                <a:latin typeface="Times New Roman" panose="02020603050405020304" pitchFamily="18" charset="0"/>
                <a:ea typeface="Times New Roman" panose="02020603050405020304" pitchFamily="18" charset="0"/>
              </a:rPr>
              <a:t>But even if you should suffer for righteousness' sake, you will be blessed. Have no fear of them, nor be troubled,</a:t>
            </a:r>
            <a:r>
              <a:rPr lang="en-US" sz="2800" baseline="30000" dirty="0">
                <a:effectLst/>
                <a:latin typeface="Times New Roman" panose="02020603050405020304" pitchFamily="18" charset="0"/>
                <a:ea typeface="Times New Roman" panose="02020603050405020304" pitchFamily="18" charset="0"/>
              </a:rPr>
              <a:t>15 </a:t>
            </a:r>
            <a:r>
              <a:rPr lang="en-US" sz="2800" dirty="0">
                <a:effectLst/>
                <a:latin typeface="Times New Roman" panose="02020603050405020304" pitchFamily="18" charset="0"/>
                <a:ea typeface="Times New Roman" panose="02020603050405020304" pitchFamily="18" charset="0"/>
              </a:rPr>
              <a:t>but in your hearts honor Christ the Lord as holy, always being prepared to make a defense to anyone who asks you for a reason for the hope that is in you; yet do it with gentleness and respect,</a:t>
            </a:r>
            <a:r>
              <a:rPr lang="en-US" sz="2800" baseline="30000" dirty="0">
                <a:effectLst/>
                <a:latin typeface="Times New Roman" panose="02020603050405020304" pitchFamily="18" charset="0"/>
                <a:ea typeface="Times New Roman" panose="02020603050405020304" pitchFamily="18" charset="0"/>
              </a:rPr>
              <a:t>16 </a:t>
            </a:r>
            <a:r>
              <a:rPr lang="en-US" sz="2800" dirty="0">
                <a:effectLst/>
                <a:latin typeface="Times New Roman" panose="02020603050405020304" pitchFamily="18" charset="0"/>
                <a:ea typeface="Times New Roman" panose="02020603050405020304" pitchFamily="18" charset="0"/>
              </a:rPr>
              <a:t>having a good conscience, so that, when you are slandered, those who revile your good behavior in Christ may be put to shame.</a:t>
            </a:r>
            <a:r>
              <a:rPr lang="en-US" sz="2800" baseline="30000" dirty="0">
                <a:effectLst/>
                <a:latin typeface="Times New Roman" panose="02020603050405020304" pitchFamily="18" charset="0"/>
                <a:ea typeface="Times New Roman" panose="02020603050405020304" pitchFamily="18" charset="0"/>
              </a:rPr>
              <a:t>17 </a:t>
            </a:r>
            <a:r>
              <a:rPr lang="en-US" sz="2800" dirty="0">
                <a:effectLst/>
                <a:latin typeface="Times New Roman" panose="02020603050405020304" pitchFamily="18" charset="0"/>
                <a:ea typeface="Times New Roman" panose="02020603050405020304" pitchFamily="18" charset="0"/>
              </a:rPr>
              <a:t>For it is better to suffer for doing good, if that should be God's will, than for doing evil.</a:t>
            </a:r>
          </a:p>
          <a:p>
            <a:endParaRPr lang="en-US" dirty="0">
              <a:latin typeface="Times New Roman" panose="02020603050405020304" pitchFamily="18" charset="0"/>
              <a:ea typeface="Times New Roman" panose="02020603050405020304" pitchFamily="18" charset="0"/>
            </a:endParaRPr>
          </a:p>
          <a:p>
            <a:endParaRPr lang="en-ZA" dirty="0">
              <a:effectLst/>
              <a:latin typeface="Times New Roman" panose="02020603050405020304" pitchFamily="18" charset="0"/>
              <a:ea typeface="Times New Roman" panose="02020603050405020304" pitchFamily="18" charset="0"/>
            </a:endParaRPr>
          </a:p>
          <a:p>
            <a:endParaRPr lang="en-ZA" dirty="0"/>
          </a:p>
        </p:txBody>
      </p:sp>
      <p:sp>
        <p:nvSpPr>
          <p:cNvPr id="1033" name="Rectangle 1032">
            <a:extLst>
              <a:ext uri="{FF2B5EF4-FFF2-40B4-BE49-F238E27FC236}">
                <a16:creationId xmlns:a16="http://schemas.microsoft.com/office/drawing/2014/main" id="{8FB4235C-4505-46C7-AD8F-8769A1972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noFill/>
          <a:ln w="6350" cap="sq" cmpd="sng" algn="ctr">
            <a:solidFill>
              <a:schemeClr val="tx1"/>
            </a:solidFill>
            <a:prstDash val="solid"/>
            <a:miter lim="800000"/>
          </a:ln>
          <a:effectLst>
            <a:softEdge rad="0"/>
          </a:effectLst>
        </p:spPr>
        <p:txBody>
          <a:bodyPr/>
          <a:lstStyle/>
          <a:p>
            <a:endParaRPr lang="en-ZA"/>
          </a:p>
        </p:txBody>
      </p:sp>
    </p:spTree>
    <p:extLst>
      <p:ext uri="{BB962C8B-B14F-4D97-AF65-F5344CB8AC3E}">
        <p14:creationId xmlns:p14="http://schemas.microsoft.com/office/powerpoint/2010/main" val="360408390"/>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Override1.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75FBC4-9D33-46BE-911D-419763BA9AF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26DBD101-FC0A-4B21-82B0-57CAA7AEEC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4F055B-D391-44D3-A87A-BCD07BD5A31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{87F1AD34-7DFF-4A7D-8CC4-DA5EE4E62A5A}tf56219246_win32</Template>
  <TotalTime>1198</TotalTime>
  <Words>963</Words>
  <Application>Microsoft Office PowerPoint</Application>
  <PresentationFormat>Widescreen</PresentationFormat>
  <Paragraphs>36</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Aptos</vt:lpstr>
      <vt:lpstr>Arial</vt:lpstr>
      <vt:lpstr>Avenir Next LT Pro</vt:lpstr>
      <vt:lpstr>Avenir Next LT Pro Light</vt:lpstr>
      <vt:lpstr>Consolas</vt:lpstr>
      <vt:lpstr>Garamond</vt:lpstr>
      <vt:lpstr>Times New Roman</vt:lpstr>
      <vt:lpstr>SavonVTI</vt:lpstr>
      <vt:lpstr>Letters to Thessalonica</vt:lpstr>
      <vt:lpstr>PowerPoint Presentation</vt:lpstr>
      <vt:lpstr>PowerPoint Presentation</vt:lpstr>
      <vt:lpstr>PowerPoint Presentation</vt:lpstr>
      <vt:lpstr>PowerPoint Presentation</vt:lpstr>
      <vt:lpstr>Via Egnatia</vt:lpstr>
      <vt:lpstr>PowerPoint Presentation</vt:lpstr>
      <vt:lpstr>PowerPoint Presentation</vt:lpstr>
      <vt:lpstr>PowerPoint Presentation</vt:lpstr>
      <vt:lpstr>1 Peter 3:13-17</vt:lpstr>
    </vt:vector>
  </TitlesOfParts>
  <Company>Hilton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Letters to Thessalonica</dc:title>
  <dc:creator>Jeremy Piater</dc:creator>
  <cp:lastModifiedBy>Jeremy Piater</cp:lastModifiedBy>
  <cp:revision>11</cp:revision>
  <dcterms:created xsi:type="dcterms:W3CDTF">2024-05-09T07:25:02Z</dcterms:created>
  <dcterms:modified xsi:type="dcterms:W3CDTF">2024-05-15T19:25:54Z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